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bookmarkIdSeed="2">
  <p:sldMasterIdLst>
    <p:sldMasterId id="2147483648" r:id="rId1"/>
  </p:sldMasterIdLst>
  <p:notesMasterIdLst>
    <p:notesMasterId r:id="rId44"/>
  </p:notesMasterIdLst>
  <p:handoutMasterIdLst>
    <p:handoutMasterId r:id="rId45"/>
  </p:handoutMasterIdLst>
  <p:sldIdLst>
    <p:sldId id="307" r:id="rId2"/>
    <p:sldId id="256" r:id="rId3"/>
    <p:sldId id="504" r:id="rId4"/>
    <p:sldId id="502" r:id="rId5"/>
    <p:sldId id="503" r:id="rId6"/>
    <p:sldId id="561" r:id="rId7"/>
    <p:sldId id="525" r:id="rId8"/>
    <p:sldId id="560" r:id="rId9"/>
    <p:sldId id="563" r:id="rId10"/>
    <p:sldId id="562" r:id="rId11"/>
    <p:sldId id="564" r:id="rId12"/>
    <p:sldId id="565" r:id="rId13"/>
    <p:sldId id="589" r:id="rId14"/>
    <p:sldId id="590" r:id="rId15"/>
    <p:sldId id="505" r:id="rId16"/>
    <p:sldId id="566" r:id="rId17"/>
    <p:sldId id="591" r:id="rId18"/>
    <p:sldId id="567" r:id="rId19"/>
    <p:sldId id="531" r:id="rId20"/>
    <p:sldId id="568" r:id="rId21"/>
    <p:sldId id="569" r:id="rId22"/>
    <p:sldId id="571" r:id="rId23"/>
    <p:sldId id="572" r:id="rId24"/>
    <p:sldId id="573" r:id="rId25"/>
    <p:sldId id="574" r:id="rId26"/>
    <p:sldId id="576" r:id="rId27"/>
    <p:sldId id="575" r:id="rId28"/>
    <p:sldId id="577" r:id="rId29"/>
    <p:sldId id="578" r:id="rId30"/>
    <p:sldId id="579" r:id="rId31"/>
    <p:sldId id="582" r:id="rId32"/>
    <p:sldId id="581" r:id="rId33"/>
    <p:sldId id="584" r:id="rId34"/>
    <p:sldId id="586" r:id="rId35"/>
    <p:sldId id="585" r:id="rId36"/>
    <p:sldId id="580" r:id="rId37"/>
    <p:sldId id="587" r:id="rId38"/>
    <p:sldId id="588" r:id="rId39"/>
    <p:sldId id="519" r:id="rId40"/>
    <p:sldId id="524" r:id="rId41"/>
    <p:sldId id="583" r:id="rId42"/>
    <p:sldId id="306" r:id="rId4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김현우" initials="김" lastIdx="4" clrIdx="0">
    <p:extLst>
      <p:ext uri="{19B8F6BF-5375-455C-9EA6-DF929625EA0E}">
        <p15:presenceInfo xmlns:p15="http://schemas.microsoft.com/office/powerpoint/2012/main" userId="김현우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767171"/>
    <a:srgbClr val="FEFEFE"/>
    <a:srgbClr val="3333FF"/>
    <a:srgbClr val="0F02BE"/>
    <a:srgbClr val="0070C0"/>
    <a:srgbClr val="A9A9A7"/>
    <a:srgbClr val="110058"/>
    <a:srgbClr val="F7F7F7"/>
    <a:srgbClr val="D2D0D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686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60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commentAuthors" Target="commentAuthor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94DF4130-072B-4AF2-8EB5-2578286F28A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2B895AA-FD6F-44C6-A76C-1D269B1C879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CE5D42-0500-4472-901F-236A00EACE0C}" type="datetimeFigureOut">
              <a:rPr lang="ko-KR" altLang="en-US" smtClean="0"/>
              <a:t>2021-01-08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CF00EBA-A007-42A6-BEAE-06812DB9E03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F7AE90F-9FF0-42A3-996F-74ACC7CD600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4B7136-8AB8-46C2-8B7B-9AEEF8621D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6225630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EB6137-3C75-462B-80F3-814A34616123}" type="datetimeFigureOut">
              <a:rPr lang="ko-KR" altLang="en-US" smtClean="0"/>
              <a:t>2021-01-08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550A4F-5942-4F31-BCCA-69E8359A80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9773659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D63BA9-B996-4868-A219-032ECA6B30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16FD98D-CD3B-44E0-9D66-F796827424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1550A5D-CEC3-4A21-8EE5-E970545C30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FEE73-7165-4F46-91BE-835012AA0171}" type="datetime1">
              <a:rPr lang="ko-KR" altLang="en-US" smtClean="0"/>
              <a:t>2021-01-08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C4B91E1-B0B3-4A4A-A160-221AFEA7D9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FFDC243-04DB-48DF-A6E1-940D9AB73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02969" y="6487013"/>
            <a:ext cx="2743200" cy="365125"/>
          </a:xfrm>
        </p:spPr>
        <p:txBody>
          <a:bodyPr/>
          <a:lstStyle/>
          <a:p>
            <a:fld id="{3B79316A-EC68-477D-BAE2-12B390DA19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60238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155861-661E-4870-8902-D711906733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0503511-44F5-417C-A375-816D5800AA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AA491F8-D2CD-47B1-B229-E860EEDB3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19A109-94A5-40A2-8695-9C0837402487}" type="datetime1">
              <a:rPr lang="ko-KR" altLang="en-US" smtClean="0"/>
              <a:t>2021-01-08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5BC2CC7-0A0D-4C8A-9E6D-C9AD9A7C6A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51778A9-221C-4059-814F-7D5D9E77F3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42129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BBF682A-B412-4869-BF2F-131129F4E0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76F5F2C-99E7-4E9B-B6D4-E3D1D817B3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FFFC60C-10EC-4D67-9458-DE54CBDF46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D9278-D355-4A5F-B0C4-D51C979D7F00}" type="datetime1">
              <a:rPr lang="ko-KR" altLang="en-US" smtClean="0"/>
              <a:t>2021-01-08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CB874E1-498A-4D27-9F90-AAE285F2D5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8B0BC30-9137-47B8-88E6-267EDD0DE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77265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D0AFCC-8D43-44B0-BF7F-717D42AF51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4B82795-8792-4D04-AC79-E26EEBCDC5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E8DFCEF-9940-43F5-AB63-255DEDC1B8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69CE9-5FD7-40F4-B9F0-AD4D4AD31E40}" type="datetime1">
              <a:rPr lang="ko-KR" altLang="en-US" smtClean="0"/>
              <a:t>2021-01-08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EFFD698-5EE2-4C2E-B8F3-3F6A8CB798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EE888D7-E432-4D83-8CA2-140133A93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66817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0FF26D-232E-417C-B6F5-A9E8237DA1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7DB99FB-25F8-46E9-A6FC-C92467F5AD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4299F66-1331-4AE4-A00F-0422000344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0428F-3EA1-445A-BE9C-D16E0719B5FD}" type="datetime1">
              <a:rPr lang="ko-KR" altLang="en-US" smtClean="0"/>
              <a:t>2021-01-08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A2B83A4-EAB3-40D8-850D-760FEFBCB6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AC26C76-6992-41A6-BA69-372774565D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79010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32C746-F874-45D5-83B5-6DCF65A739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09D1C49-3CAF-4F07-91E9-A90EDB5505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C853A4E-DB90-48E4-99A5-75D7840129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B25E961-0FFA-48C0-92F0-4D615A7D7D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23162-672F-4071-B524-FFC70DDA7717}" type="datetime1">
              <a:rPr lang="ko-KR" altLang="en-US" smtClean="0"/>
              <a:t>2021-01-08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3BFA51A-C0FF-44B6-895D-44A23890C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CEC2337-5FE5-43E9-BEDD-0E825EAB7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11314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CC5D3E-539F-4680-862D-8568F4BFBF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651B88A-ECEF-4472-BDC2-700D16E211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E552A7C-317E-4058-8669-9F92415F58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BDC03E2-8ECD-4E66-90F2-31681DC16BC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B8E2E69-1A60-4880-B5E2-C9CB34BB7B0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FE919E8-7A89-4794-8CBB-7B9C1CE47C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5EBC6-1903-45B5-8F4E-8973A76DA065}" type="datetime1">
              <a:rPr lang="ko-KR" altLang="en-US" smtClean="0"/>
              <a:t>2021-01-08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EE90AB6-39C9-4CD6-BC17-BE7848368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BE9478D-9E77-47F6-BF07-DD67F8988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20388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B79686-E9D2-4AB4-B324-E609B15098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A9417ED-F1B5-4767-9F01-74C057FA18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9A705-57F0-449D-A35E-8163D5843B4A}" type="datetime1">
              <a:rPr lang="ko-KR" altLang="en-US" smtClean="0"/>
              <a:t>2021-01-08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5DB7763-E05D-476F-8D63-04618BE786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DE47863-89E4-4AD2-8378-DD425D565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86624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D18E993-BAB0-4DD4-B6F5-5313B056BF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E2529-3F61-4F60-B253-8BBD9A1E1909}" type="datetime1">
              <a:rPr lang="ko-KR" altLang="en-US" smtClean="0"/>
              <a:t>2021-01-08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B1F302B-EB5D-4545-9ED5-D61B437801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648CFDF-7F4F-498C-995D-9543A1688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07747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D3EEED-9534-4452-A58F-E5DF97FB06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A59668-DCF8-4157-81BD-485E488B21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FF41661-4730-4EC3-922A-B148692647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DD08937-D379-46CC-AF35-2F793F47E6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E1E26-BCF9-44C3-AF17-73BB9F8C6A10}" type="datetime1">
              <a:rPr lang="ko-KR" altLang="en-US" smtClean="0"/>
              <a:t>2021-01-08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ED08C37-E1DC-442D-A69E-6E18156D23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3F00BD7-37E1-4BBF-9025-F10A916E5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29531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AF1D37-3F1E-4B92-AF93-7CDDA6F82E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A3F154D-C67A-4C94-BDC9-049F4C3C5C9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C5AC2B2-8AC7-4936-A65D-3999D50045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06EBD6D-6830-4AB7-A9C8-8B5E224F5E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AEE14A-8F13-4716-9E78-5A06D8C71284}" type="datetime1">
              <a:rPr lang="ko-KR" altLang="en-US" smtClean="0"/>
              <a:t>2021-01-08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78964A5-D277-4DF5-8CEC-C1274C662F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6342813-6432-42E8-9072-F214D73B7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34879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F32DC63-B318-44BE-8566-472F4FE779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C770AAE-523C-486B-8E99-90CE9D3E63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3ECE07C-5968-4D5E-B02B-5490E2BE161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BF4E3D-AF70-4EE4-99C5-6A97611684C5}" type="datetime1">
              <a:rPr lang="ko-KR" altLang="en-US" smtClean="0"/>
              <a:t>2021-01-08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6445C3A-E65E-42B7-AA87-B62FFE60FD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3AA7F59-194C-43A9-AB2A-B43D2173CE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02969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79316A-EC68-477D-BAE2-12B390DA19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99877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thenounproject.com/term/check/1743862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thenounproject.com/term/check/1743862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jpeg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thenounproject.com/term/check/1743862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thenounproject.com/term/check/1743862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thenounproject.com/term/check/1743862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microsoft.com/office/2007/relationships/hdphoto" Target="../media/hdphoto1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thenounproject.com/term/check/1743862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microsoft.com/office/2007/relationships/hdphoto" Target="../media/hdphoto1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thenounproject.com/term/check/1743862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microsoft.com/office/2007/relationships/hdphoto" Target="../media/hdphoto1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thenounproject.com/term/check/1743862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microsoft.com/office/2007/relationships/hdphoto" Target="../media/hdphoto1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thenounproject.com/term/check/1743862" TargetMode="Externa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thenounproject.com/term/check/1743862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microsoft.com/office/2007/relationships/hdphoto" Target="../media/hdphoto1.wd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thenounproject.com/term/check/1743862" TargetMode="Externa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thenounproject.com/term/check/1743862" TargetMode="Externa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thenounproject.com/term/check/1743862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microsoft.com/office/2007/relationships/hdphoto" Target="../media/hdphoto1.wdp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thenounproject.com/term/check/1743862" TargetMode="Externa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thenounproject.com/term/check/1743862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microsoft.com/office/2007/relationships/hdphoto" Target="../media/hdphoto1.wdp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thenounproject.com/term/check/1743862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microsoft.com/office/2007/relationships/hdphoto" Target="../media/hdphoto1.wdp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thenounproject.com/term/check/1743862" TargetMode="Externa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thenounproject.com/term/check/1743862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microsoft.com/office/2007/relationships/hdphoto" Target="../media/hdphoto1.wdp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thenounproject.com/term/check/1743862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microsoft.com/office/2007/relationships/hdphoto" Target="../media/hdphoto1.wdp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thenounproject.com/term/check/1743862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microsoft.com/office/2007/relationships/hdphoto" Target="../media/hdphoto1.wdp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thenounproject.com/term/check/1743862" TargetMode="Externa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thenounproject.com/term/check/1743862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microsoft.com/office/2007/relationships/hdphoto" Target="../media/hdphoto1.wdp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thenounproject.com/term/check/1743862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thenounproject.com/term/check/1743862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thenounproject.com/term/check/1743862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thenounproject.com/term/check/1743862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jpe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82006E1-8CA5-4E6E-A065-63ABF7801F7B}"/>
              </a:ext>
            </a:extLst>
          </p:cNvPr>
          <p:cNvSpPr txBox="1"/>
          <p:nvPr/>
        </p:nvSpPr>
        <p:spPr>
          <a:xfrm>
            <a:off x="566820" y="597083"/>
            <a:ext cx="963872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Deconvolution Network (DeconvNet)</a:t>
            </a:r>
            <a:endParaRPr lang="ko-KR" altLang="en-US" sz="4400" dirty="0">
              <a:solidFill>
                <a:schemeClr val="bg1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80B316F-4172-4FC3-8E2F-442E050EE6C7}"/>
              </a:ext>
            </a:extLst>
          </p:cNvPr>
          <p:cNvSpPr/>
          <p:nvPr/>
        </p:nvSpPr>
        <p:spPr>
          <a:xfrm>
            <a:off x="313509" y="292608"/>
            <a:ext cx="11474413" cy="625972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8B3C425-D9D4-417E-B423-F0B61DB67395}"/>
              </a:ext>
            </a:extLst>
          </p:cNvPr>
          <p:cNvSpPr/>
          <p:nvPr/>
        </p:nvSpPr>
        <p:spPr>
          <a:xfrm>
            <a:off x="566820" y="1320358"/>
            <a:ext cx="444070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Learning Deconvolution Network for Semantic Segmentation</a:t>
            </a:r>
            <a:endParaRPr lang="ko-KR" altLang="en-US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873566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674FF39-3B2D-432A-961E-F38F91EC5418}"/>
              </a:ext>
            </a:extLst>
          </p:cNvPr>
          <p:cNvSpPr txBox="1"/>
          <p:nvPr/>
        </p:nvSpPr>
        <p:spPr>
          <a:xfrm>
            <a:off x="633402" y="104751"/>
            <a:ext cx="9592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Introduction</a:t>
            </a:r>
            <a:endParaRPr lang="ko-KR" altLang="en-US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9F2209-AF71-4128-9A6B-9B71A5BF0783}"/>
              </a:ext>
            </a:extLst>
          </p:cNvPr>
          <p:cNvSpPr txBox="1"/>
          <p:nvPr/>
        </p:nvSpPr>
        <p:spPr>
          <a:xfrm>
            <a:off x="633401" y="575761"/>
            <a:ext cx="9517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(3) FCN</a:t>
            </a:r>
            <a:r>
              <a:rPr lang="ko-KR" altLang="en-US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한계 극복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7F2686-3CE1-4BE2-9E69-0B540C801E4D}"/>
              </a:ext>
            </a:extLst>
          </p:cNvPr>
          <p:cNvSpPr txBox="1"/>
          <p:nvPr/>
        </p:nvSpPr>
        <p:spPr>
          <a:xfrm>
            <a:off x="50852" y="61401"/>
            <a:ext cx="7938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</a:t>
            </a:r>
            <a:endParaRPr lang="ko-KR" altLang="en-US" sz="5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B1C1F22-F26E-4E16-8209-6100001481B2}"/>
              </a:ext>
            </a:extLst>
          </p:cNvPr>
          <p:cNvSpPr/>
          <p:nvPr/>
        </p:nvSpPr>
        <p:spPr>
          <a:xfrm>
            <a:off x="10763794" y="271708"/>
            <a:ext cx="245582" cy="245582"/>
          </a:xfrm>
          <a:prstGeom prst="rect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82399CD-281E-4705-8C02-F21761CFDAA5}"/>
              </a:ext>
            </a:extLst>
          </p:cNvPr>
          <p:cNvSpPr/>
          <p:nvPr/>
        </p:nvSpPr>
        <p:spPr>
          <a:xfrm>
            <a:off x="11218381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6BFA0C0-8622-478F-B166-D0A26F4DAF21}"/>
              </a:ext>
            </a:extLst>
          </p:cNvPr>
          <p:cNvSpPr/>
          <p:nvPr/>
        </p:nvSpPr>
        <p:spPr>
          <a:xfrm>
            <a:off x="11668358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B7A196-FF4C-4A73-A6F2-2138192B8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A914C6B-D1B6-4F9B-8BA6-CFF53748A7AC}"/>
              </a:ext>
            </a:extLst>
          </p:cNvPr>
          <p:cNvSpPr txBox="1"/>
          <p:nvPr/>
        </p:nvSpPr>
        <p:spPr>
          <a:xfrm>
            <a:off x="772719" y="1467584"/>
            <a:ext cx="11141221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latinLnBrk="0">
              <a:buFontTx/>
              <a:buAutoNum type="arabicPeriod"/>
            </a:pP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Deep Deconvolution Network</a:t>
            </a:r>
          </a:p>
          <a:p>
            <a:pPr marL="914400" lvl="1" indent="-457200" latinLnBrk="0">
              <a:buFont typeface="Arial" panose="020B0604020202020204" pitchFamily="34" charset="0"/>
              <a:buChar char="•"/>
            </a:pP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Deconvolution + unpooling + ReLU</a:t>
            </a:r>
          </a:p>
          <a:p>
            <a:pPr marL="914400" lvl="1" indent="-457200" latinLnBrk="0">
              <a:buFont typeface="Arial" panose="020B0604020202020204" pitchFamily="34" charset="0"/>
              <a:buChar char="•"/>
            </a:pP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indent="-457200" latinLnBrk="0">
              <a:buFontTx/>
              <a:buAutoNum type="arabicPeriod"/>
            </a:pP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09D60C2-F241-4659-886E-19007F281798}"/>
              </a:ext>
            </a:extLst>
          </p:cNvPr>
          <p:cNvSpPr txBox="1"/>
          <p:nvPr/>
        </p:nvSpPr>
        <p:spPr>
          <a:xfrm>
            <a:off x="867560" y="1000143"/>
            <a:ext cx="10864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FCN</a:t>
            </a:r>
            <a:r>
              <a:rPr lang="ko-KR" altLang="en-US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의 한계를 극복하는 </a:t>
            </a:r>
            <a:r>
              <a:rPr lang="en-US" altLang="ko-KR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r>
              <a:rPr lang="ko-KR" altLang="en-US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가지 방식 </a:t>
            </a:r>
            <a:endParaRPr lang="ko-KR" altLang="en-US" sz="2400" dirty="0">
              <a:solidFill>
                <a:schemeClr val="bg2">
                  <a:lumMod val="1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0" name="Picture 4" descr="https://static.thenounproject.com/png/1743862-200.png">
            <a:hlinkClick r:id="rId2" tooltip="Check"/>
            <a:extLst>
              <a:ext uri="{FF2B5EF4-FFF2-40B4-BE49-F238E27FC236}">
                <a16:creationId xmlns:a16="http://schemas.microsoft.com/office/drawing/2014/main" id="{F00747A6-679D-46BD-B1C9-18093B2E6F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  <a14:imgEffect>
                      <a14:saturation sat="1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78" y="1073797"/>
            <a:ext cx="331701" cy="31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7AF73A4-91FC-4B87-A551-89B4F70B24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369" y="2277436"/>
            <a:ext cx="11046733" cy="278292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4C86F33F-F2F6-4A5C-8DA8-5099460ECFC5}"/>
              </a:ext>
            </a:extLst>
          </p:cNvPr>
          <p:cNvSpPr txBox="1"/>
          <p:nvPr/>
        </p:nvSpPr>
        <p:spPr>
          <a:xfrm>
            <a:off x="5243682" y="6586292"/>
            <a:ext cx="621997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출처 </a:t>
            </a:r>
            <a:r>
              <a:rPr lang="en-US" altLang="ko-KR" sz="900"/>
              <a:t>: H. Noh, S. Hong, and B. Han, “Learning deconvolution network for semantic segmentation,” in ICCV 2015</a:t>
            </a:r>
            <a:endParaRPr lang="en-US" altLang="ko-KR" sz="900" dirty="0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DB62AA73-8CBF-4CB9-8DCF-948702A2B733}"/>
              </a:ext>
            </a:extLst>
          </p:cNvPr>
          <p:cNvCxnSpPr>
            <a:cxnSpLocks/>
          </p:cNvCxnSpPr>
          <p:nvPr/>
        </p:nvCxnSpPr>
        <p:spPr>
          <a:xfrm>
            <a:off x="5327440" y="6561125"/>
            <a:ext cx="6518729" cy="0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93888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674FF39-3B2D-432A-961E-F38F91EC5418}"/>
              </a:ext>
            </a:extLst>
          </p:cNvPr>
          <p:cNvSpPr txBox="1"/>
          <p:nvPr/>
        </p:nvSpPr>
        <p:spPr>
          <a:xfrm>
            <a:off x="633402" y="104751"/>
            <a:ext cx="9592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Introduction</a:t>
            </a:r>
            <a:endParaRPr lang="ko-KR" altLang="en-US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9F2209-AF71-4128-9A6B-9B71A5BF0783}"/>
              </a:ext>
            </a:extLst>
          </p:cNvPr>
          <p:cNvSpPr txBox="1"/>
          <p:nvPr/>
        </p:nvSpPr>
        <p:spPr>
          <a:xfrm>
            <a:off x="633401" y="575761"/>
            <a:ext cx="9517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(3) FCN</a:t>
            </a:r>
            <a:r>
              <a:rPr lang="ko-KR" altLang="en-US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한계 극복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7F2686-3CE1-4BE2-9E69-0B540C801E4D}"/>
              </a:ext>
            </a:extLst>
          </p:cNvPr>
          <p:cNvSpPr txBox="1"/>
          <p:nvPr/>
        </p:nvSpPr>
        <p:spPr>
          <a:xfrm>
            <a:off x="50852" y="61401"/>
            <a:ext cx="7938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</a:t>
            </a:r>
            <a:endParaRPr lang="ko-KR" altLang="en-US" sz="5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B1C1F22-F26E-4E16-8209-6100001481B2}"/>
              </a:ext>
            </a:extLst>
          </p:cNvPr>
          <p:cNvSpPr/>
          <p:nvPr/>
        </p:nvSpPr>
        <p:spPr>
          <a:xfrm>
            <a:off x="10763794" y="271708"/>
            <a:ext cx="245582" cy="245582"/>
          </a:xfrm>
          <a:prstGeom prst="rect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82399CD-281E-4705-8C02-F21761CFDAA5}"/>
              </a:ext>
            </a:extLst>
          </p:cNvPr>
          <p:cNvSpPr/>
          <p:nvPr/>
        </p:nvSpPr>
        <p:spPr>
          <a:xfrm>
            <a:off x="11218381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6BFA0C0-8622-478F-B166-D0A26F4DAF21}"/>
              </a:ext>
            </a:extLst>
          </p:cNvPr>
          <p:cNvSpPr/>
          <p:nvPr/>
        </p:nvSpPr>
        <p:spPr>
          <a:xfrm>
            <a:off x="11668358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B7A196-FF4C-4A73-A6F2-2138192B8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A914C6B-D1B6-4F9B-8BA6-CFF53748A7AC}"/>
              </a:ext>
            </a:extLst>
          </p:cNvPr>
          <p:cNvSpPr txBox="1"/>
          <p:nvPr/>
        </p:nvSpPr>
        <p:spPr>
          <a:xfrm>
            <a:off x="772719" y="1467584"/>
            <a:ext cx="1114122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latinLnBrk="0">
              <a:buFont typeface="+mj-lt"/>
              <a:buAutoNum type="arabicPeriod" startAt="2"/>
            </a:pP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Instance-wise Segmentation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을 적용 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914400" lvl="1" indent="-457200" latinLnBrk="0">
              <a:buFont typeface="Arial" panose="020B0604020202020204" pitchFamily="34" charset="0"/>
              <a:buChar char="•"/>
            </a:pP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individual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object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proposals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 후에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segmentation </a:t>
            </a:r>
          </a:p>
          <a:p>
            <a:pPr marL="914400" lvl="1" indent="-457200" latinLnBrk="0">
              <a:buFont typeface="Arial" panose="020B0604020202020204" pitchFamily="34" charset="0"/>
              <a:buChar char="•"/>
            </a:pP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FCN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의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Scale 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이슈를 해결 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914400" lvl="1" indent="-457200" latinLnBrk="0">
              <a:buFont typeface="Arial" panose="020B0604020202020204" pitchFamily="34" charset="0"/>
              <a:buChar char="•"/>
            </a:pP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Object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의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Detail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을 확인 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indent="-457200" latinLnBrk="0">
              <a:buFontTx/>
              <a:buAutoNum type="arabicPeriod" startAt="2"/>
            </a:pP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09D60C2-F241-4659-886E-19007F281798}"/>
              </a:ext>
            </a:extLst>
          </p:cNvPr>
          <p:cNvSpPr txBox="1"/>
          <p:nvPr/>
        </p:nvSpPr>
        <p:spPr>
          <a:xfrm>
            <a:off x="867560" y="1000143"/>
            <a:ext cx="10864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FCN</a:t>
            </a:r>
            <a:r>
              <a:rPr lang="ko-KR" altLang="en-US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의 한계를 극복하는 </a:t>
            </a:r>
            <a:r>
              <a:rPr lang="en-US" altLang="ko-KR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r>
              <a:rPr lang="ko-KR" altLang="en-US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가지 방식 </a:t>
            </a:r>
            <a:endParaRPr lang="ko-KR" altLang="en-US" sz="2400" dirty="0">
              <a:solidFill>
                <a:schemeClr val="bg2">
                  <a:lumMod val="1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0" name="Picture 4" descr="https://static.thenounproject.com/png/1743862-200.png">
            <a:hlinkClick r:id="rId2" tooltip="Check"/>
            <a:extLst>
              <a:ext uri="{FF2B5EF4-FFF2-40B4-BE49-F238E27FC236}">
                <a16:creationId xmlns:a16="http://schemas.microsoft.com/office/drawing/2014/main" id="{F00747A6-679D-46BD-B1C9-18093B2E6F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  <a14:imgEffect>
                      <a14:saturation sat="1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78" y="1073797"/>
            <a:ext cx="331701" cy="31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https://modulabs-biomedical.github.io/assets/images/posts/2018-01-03-Learning_Deconvolution_Network_for_Semantic_Segmentation/edge-box.jpg">
            <a:extLst>
              <a:ext uri="{FF2B5EF4-FFF2-40B4-BE49-F238E27FC236}">
                <a16:creationId xmlns:a16="http://schemas.microsoft.com/office/drawing/2014/main" id="{E85288EA-42AA-48E5-BA19-FBE9DE0767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2297" y="2823363"/>
            <a:ext cx="4658386" cy="3664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7E7BB848-635E-4398-B5E9-75499A06BCA3}"/>
              </a:ext>
            </a:extLst>
          </p:cNvPr>
          <p:cNvSpPr txBox="1"/>
          <p:nvPr/>
        </p:nvSpPr>
        <p:spPr>
          <a:xfrm>
            <a:off x="5243682" y="6586292"/>
            <a:ext cx="621997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출처 </a:t>
            </a:r>
            <a:r>
              <a:rPr lang="en-US" altLang="ko-KR" sz="900"/>
              <a:t>: H. Noh, S. Hong, and B. Han, “Learning deconvolution network for semantic segmentation,” in ICCV 2015</a:t>
            </a:r>
            <a:endParaRPr lang="en-US" altLang="ko-KR" sz="900" dirty="0"/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7D50E2A0-DF66-467E-8BA8-2005226F841C}"/>
              </a:ext>
            </a:extLst>
          </p:cNvPr>
          <p:cNvCxnSpPr>
            <a:cxnSpLocks/>
          </p:cNvCxnSpPr>
          <p:nvPr/>
        </p:nvCxnSpPr>
        <p:spPr>
          <a:xfrm>
            <a:off x="5327440" y="6561125"/>
            <a:ext cx="6518729" cy="0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8341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674FF39-3B2D-432A-961E-F38F91EC5418}"/>
              </a:ext>
            </a:extLst>
          </p:cNvPr>
          <p:cNvSpPr txBox="1"/>
          <p:nvPr/>
        </p:nvSpPr>
        <p:spPr>
          <a:xfrm>
            <a:off x="633402" y="104751"/>
            <a:ext cx="9592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Introduction</a:t>
            </a:r>
            <a:endParaRPr lang="ko-KR" altLang="en-US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9F2209-AF71-4128-9A6B-9B71A5BF0783}"/>
              </a:ext>
            </a:extLst>
          </p:cNvPr>
          <p:cNvSpPr txBox="1"/>
          <p:nvPr/>
        </p:nvSpPr>
        <p:spPr>
          <a:xfrm>
            <a:off x="633401" y="575761"/>
            <a:ext cx="9517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(3) FCN</a:t>
            </a:r>
            <a:r>
              <a:rPr lang="ko-KR" altLang="en-US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한계 극복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7F2686-3CE1-4BE2-9E69-0B540C801E4D}"/>
              </a:ext>
            </a:extLst>
          </p:cNvPr>
          <p:cNvSpPr txBox="1"/>
          <p:nvPr/>
        </p:nvSpPr>
        <p:spPr>
          <a:xfrm>
            <a:off x="50852" y="61401"/>
            <a:ext cx="7938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</a:t>
            </a:r>
            <a:endParaRPr lang="ko-KR" altLang="en-US" sz="5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B1C1F22-F26E-4E16-8209-6100001481B2}"/>
              </a:ext>
            </a:extLst>
          </p:cNvPr>
          <p:cNvSpPr/>
          <p:nvPr/>
        </p:nvSpPr>
        <p:spPr>
          <a:xfrm>
            <a:off x="10763794" y="271708"/>
            <a:ext cx="245582" cy="245582"/>
          </a:xfrm>
          <a:prstGeom prst="rect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82399CD-281E-4705-8C02-F21761CFDAA5}"/>
              </a:ext>
            </a:extLst>
          </p:cNvPr>
          <p:cNvSpPr/>
          <p:nvPr/>
        </p:nvSpPr>
        <p:spPr>
          <a:xfrm>
            <a:off x="11218381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6BFA0C0-8622-478F-B166-D0A26F4DAF21}"/>
              </a:ext>
            </a:extLst>
          </p:cNvPr>
          <p:cNvSpPr/>
          <p:nvPr/>
        </p:nvSpPr>
        <p:spPr>
          <a:xfrm>
            <a:off x="11668358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B7A196-FF4C-4A73-A6F2-2138192B8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A914C6B-D1B6-4F9B-8BA6-CFF53748A7AC}"/>
              </a:ext>
            </a:extLst>
          </p:cNvPr>
          <p:cNvSpPr txBox="1"/>
          <p:nvPr/>
        </p:nvSpPr>
        <p:spPr>
          <a:xfrm>
            <a:off x="772719" y="1467584"/>
            <a:ext cx="1114122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latinLnBrk="0">
              <a:buFont typeface="+mj-lt"/>
              <a:buAutoNum type="arabicPeriod" startAt="3"/>
            </a:pP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위의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가지 방식을 이용해서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PASCAL VOC 2012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에서 좋은 성능을 달성 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914400" lvl="1" indent="-457200" latinLnBrk="0">
              <a:buFont typeface="Arial" panose="020B0604020202020204" pitchFamily="34" charset="0"/>
              <a:buChar char="•"/>
            </a:pP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Augmented Dataset 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사용 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914400" lvl="1" indent="-457200" latinLnBrk="0">
              <a:buFont typeface="Arial" panose="020B0604020202020204" pitchFamily="34" charset="0"/>
              <a:buChar char="•"/>
            </a:pP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FCN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과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Ensemble </a:t>
            </a:r>
          </a:p>
          <a:p>
            <a:pPr marL="914400" lvl="1" indent="-457200" latinLnBrk="0">
              <a:buFont typeface="Arial" panose="020B0604020202020204" pitchFamily="34" charset="0"/>
              <a:buChar char="•"/>
            </a:pP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Ensemble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한 결과에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CRF 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적용 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09D60C2-F241-4659-886E-19007F281798}"/>
              </a:ext>
            </a:extLst>
          </p:cNvPr>
          <p:cNvSpPr txBox="1"/>
          <p:nvPr/>
        </p:nvSpPr>
        <p:spPr>
          <a:xfrm>
            <a:off x="867560" y="1000143"/>
            <a:ext cx="10864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FCN</a:t>
            </a:r>
            <a:r>
              <a:rPr lang="ko-KR" altLang="en-US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의 한계를 극복하는 </a:t>
            </a:r>
            <a:r>
              <a:rPr lang="en-US" altLang="ko-KR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r>
              <a:rPr lang="ko-KR" altLang="en-US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가지 방식 </a:t>
            </a:r>
            <a:endParaRPr lang="ko-KR" altLang="en-US" sz="2400" dirty="0">
              <a:solidFill>
                <a:schemeClr val="bg2">
                  <a:lumMod val="1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0" name="Picture 4" descr="https://static.thenounproject.com/png/1743862-200.png">
            <a:hlinkClick r:id="rId2" tooltip="Check"/>
            <a:extLst>
              <a:ext uri="{FF2B5EF4-FFF2-40B4-BE49-F238E27FC236}">
                <a16:creationId xmlns:a16="http://schemas.microsoft.com/office/drawing/2014/main" id="{F00747A6-679D-46BD-B1C9-18093B2E6F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  <a14:imgEffect>
                      <a14:saturation sat="1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78" y="1073797"/>
            <a:ext cx="331701" cy="31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D42F325-AE65-4448-B5F3-0BB6A2801B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6394" y="3008512"/>
            <a:ext cx="9677400" cy="25527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D7A3409-F00C-4CCA-8061-2386FAEE4E01}"/>
              </a:ext>
            </a:extLst>
          </p:cNvPr>
          <p:cNvSpPr/>
          <p:nvPr/>
        </p:nvSpPr>
        <p:spPr>
          <a:xfrm>
            <a:off x="1166070" y="4764948"/>
            <a:ext cx="9487948" cy="36911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681FAF5-D5C6-4483-8046-90046BF14F06}"/>
              </a:ext>
            </a:extLst>
          </p:cNvPr>
          <p:cNvSpPr txBox="1"/>
          <p:nvPr/>
        </p:nvSpPr>
        <p:spPr>
          <a:xfrm>
            <a:off x="5243682" y="6586292"/>
            <a:ext cx="621997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출처 </a:t>
            </a:r>
            <a:r>
              <a:rPr lang="en-US" altLang="ko-KR" sz="900"/>
              <a:t>: H. Noh, S. Hong, and B. Han, “Learning deconvolution network for semantic segmentation,” in ICCV 2015</a:t>
            </a:r>
            <a:endParaRPr lang="en-US" altLang="ko-KR" sz="900" dirty="0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E5C8925B-14E7-4236-BBD3-A727527CEB6A}"/>
              </a:ext>
            </a:extLst>
          </p:cNvPr>
          <p:cNvCxnSpPr>
            <a:cxnSpLocks/>
          </p:cNvCxnSpPr>
          <p:nvPr/>
        </p:nvCxnSpPr>
        <p:spPr>
          <a:xfrm>
            <a:off x="5327440" y="6561125"/>
            <a:ext cx="6518729" cy="0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70480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674FF39-3B2D-432A-961E-F38F91EC5418}"/>
              </a:ext>
            </a:extLst>
          </p:cNvPr>
          <p:cNvSpPr txBox="1"/>
          <p:nvPr/>
        </p:nvSpPr>
        <p:spPr>
          <a:xfrm>
            <a:off x="633402" y="104751"/>
            <a:ext cx="9592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Related Work</a:t>
            </a:r>
            <a:endParaRPr lang="ko-KR" altLang="en-US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9F2209-AF71-4128-9A6B-9B71A5BF0783}"/>
              </a:ext>
            </a:extLst>
          </p:cNvPr>
          <p:cNvSpPr txBox="1"/>
          <p:nvPr/>
        </p:nvSpPr>
        <p:spPr>
          <a:xfrm>
            <a:off x="633401" y="575761"/>
            <a:ext cx="9517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(1) Multi-scale superpixels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7F2686-3CE1-4BE2-9E69-0B540C801E4D}"/>
              </a:ext>
            </a:extLst>
          </p:cNvPr>
          <p:cNvSpPr txBox="1"/>
          <p:nvPr/>
        </p:nvSpPr>
        <p:spPr>
          <a:xfrm>
            <a:off x="50852" y="61401"/>
            <a:ext cx="7938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</a:t>
            </a:r>
            <a:endParaRPr lang="ko-KR" altLang="en-US" sz="5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B7A196-FF4C-4A73-A6F2-2138192B8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DD8BE0-74D2-41D9-8BEC-34F373568B03}"/>
              </a:ext>
            </a:extLst>
          </p:cNvPr>
          <p:cNvSpPr txBox="1"/>
          <p:nvPr/>
        </p:nvSpPr>
        <p:spPr>
          <a:xfrm>
            <a:off x="4077050" y="6586292"/>
            <a:ext cx="738660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출처 </a:t>
            </a:r>
            <a:r>
              <a:rPr lang="en-US" altLang="ko-KR" sz="900"/>
              <a:t>: M. Mostajabi, P. Yadollahpour, and G. Shakhnarovich. Feedforward semantic segmentation with zoom-out features. In CVPR, 2015</a:t>
            </a:r>
            <a:endParaRPr lang="en-US" altLang="ko-KR" sz="900" dirty="0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452A9918-C3CC-464B-9F11-46031D7729A0}"/>
              </a:ext>
            </a:extLst>
          </p:cNvPr>
          <p:cNvCxnSpPr>
            <a:cxnSpLocks/>
          </p:cNvCxnSpPr>
          <p:nvPr/>
        </p:nvCxnSpPr>
        <p:spPr>
          <a:xfrm flipV="1">
            <a:off x="4077050" y="6561125"/>
            <a:ext cx="7769119" cy="25167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FCE70C0-3838-451E-BA1D-AFA7BBB27211}"/>
              </a:ext>
            </a:extLst>
          </p:cNvPr>
          <p:cNvSpPr/>
          <p:nvPr/>
        </p:nvSpPr>
        <p:spPr>
          <a:xfrm>
            <a:off x="10763794" y="271708"/>
            <a:ext cx="245582" cy="245582"/>
          </a:xfrm>
          <a:prstGeom prst="rect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E22F12D-EC65-4944-87E1-388FBBEAFA8B}"/>
              </a:ext>
            </a:extLst>
          </p:cNvPr>
          <p:cNvSpPr/>
          <p:nvPr/>
        </p:nvSpPr>
        <p:spPr>
          <a:xfrm>
            <a:off x="11218381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FA9C936-A7AE-4973-A68F-5F571EB2AD92}"/>
              </a:ext>
            </a:extLst>
          </p:cNvPr>
          <p:cNvSpPr/>
          <p:nvPr/>
        </p:nvSpPr>
        <p:spPr>
          <a:xfrm>
            <a:off x="11668358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1837FC9-14EB-4A78-A5F5-E3D60A9BF9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401" y="1052981"/>
            <a:ext cx="9153525" cy="3571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9170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674FF39-3B2D-432A-961E-F38F91EC5418}"/>
              </a:ext>
            </a:extLst>
          </p:cNvPr>
          <p:cNvSpPr txBox="1"/>
          <p:nvPr/>
        </p:nvSpPr>
        <p:spPr>
          <a:xfrm>
            <a:off x="633402" y="104751"/>
            <a:ext cx="9592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Related Work</a:t>
            </a:r>
            <a:endParaRPr lang="ko-KR" altLang="en-US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9F2209-AF71-4128-9A6B-9B71A5BF0783}"/>
              </a:ext>
            </a:extLst>
          </p:cNvPr>
          <p:cNvSpPr txBox="1"/>
          <p:nvPr/>
        </p:nvSpPr>
        <p:spPr>
          <a:xfrm>
            <a:off x="633401" y="575761"/>
            <a:ext cx="9517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(1) Multi-scale superpixels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7F2686-3CE1-4BE2-9E69-0B540C801E4D}"/>
              </a:ext>
            </a:extLst>
          </p:cNvPr>
          <p:cNvSpPr txBox="1"/>
          <p:nvPr/>
        </p:nvSpPr>
        <p:spPr>
          <a:xfrm>
            <a:off x="50852" y="61401"/>
            <a:ext cx="7938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</a:t>
            </a:r>
            <a:endParaRPr lang="ko-KR" altLang="en-US" sz="5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B7A196-FF4C-4A73-A6F2-2138192B8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DD8BE0-74D2-41D9-8BEC-34F373568B03}"/>
              </a:ext>
            </a:extLst>
          </p:cNvPr>
          <p:cNvSpPr txBox="1"/>
          <p:nvPr/>
        </p:nvSpPr>
        <p:spPr>
          <a:xfrm>
            <a:off x="4077050" y="6586292"/>
            <a:ext cx="738660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출처 </a:t>
            </a:r>
            <a:r>
              <a:rPr lang="en-US" altLang="ko-KR" sz="900"/>
              <a:t>: C. Farabet, C. Couprie, L. Najman, and Y. LeCun. Learning hierarchical features for scene labeling. TPAMI, 35(8):1915– 1929, 2013</a:t>
            </a:r>
            <a:endParaRPr lang="en-US" altLang="ko-KR" sz="900" dirty="0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452A9918-C3CC-464B-9F11-46031D7729A0}"/>
              </a:ext>
            </a:extLst>
          </p:cNvPr>
          <p:cNvCxnSpPr>
            <a:cxnSpLocks/>
          </p:cNvCxnSpPr>
          <p:nvPr/>
        </p:nvCxnSpPr>
        <p:spPr>
          <a:xfrm flipV="1">
            <a:off x="4077050" y="6561125"/>
            <a:ext cx="7769119" cy="25167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FCE70C0-3838-451E-BA1D-AFA7BBB27211}"/>
              </a:ext>
            </a:extLst>
          </p:cNvPr>
          <p:cNvSpPr/>
          <p:nvPr/>
        </p:nvSpPr>
        <p:spPr>
          <a:xfrm>
            <a:off x="10763794" y="271708"/>
            <a:ext cx="245582" cy="245582"/>
          </a:xfrm>
          <a:prstGeom prst="rect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E22F12D-EC65-4944-87E1-388FBBEAFA8B}"/>
              </a:ext>
            </a:extLst>
          </p:cNvPr>
          <p:cNvSpPr/>
          <p:nvPr/>
        </p:nvSpPr>
        <p:spPr>
          <a:xfrm>
            <a:off x="11218381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FA9C936-A7AE-4973-A68F-5F571EB2AD92}"/>
              </a:ext>
            </a:extLst>
          </p:cNvPr>
          <p:cNvSpPr/>
          <p:nvPr/>
        </p:nvSpPr>
        <p:spPr>
          <a:xfrm>
            <a:off x="11668358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862BAD4B-BDAF-46DC-BE57-94CC90843C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298" y="1252123"/>
            <a:ext cx="9925050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6377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674FF39-3B2D-432A-961E-F38F91EC5418}"/>
              </a:ext>
            </a:extLst>
          </p:cNvPr>
          <p:cNvSpPr txBox="1"/>
          <p:nvPr/>
        </p:nvSpPr>
        <p:spPr>
          <a:xfrm>
            <a:off x="633402" y="104751"/>
            <a:ext cx="9592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Related Work</a:t>
            </a:r>
            <a:endParaRPr lang="ko-KR" altLang="en-US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9F2209-AF71-4128-9A6B-9B71A5BF0783}"/>
              </a:ext>
            </a:extLst>
          </p:cNvPr>
          <p:cNvSpPr txBox="1"/>
          <p:nvPr/>
        </p:nvSpPr>
        <p:spPr>
          <a:xfrm>
            <a:off x="633401" y="575761"/>
            <a:ext cx="9517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(2) Region proposals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7F2686-3CE1-4BE2-9E69-0B540C801E4D}"/>
              </a:ext>
            </a:extLst>
          </p:cNvPr>
          <p:cNvSpPr txBox="1"/>
          <p:nvPr/>
        </p:nvSpPr>
        <p:spPr>
          <a:xfrm>
            <a:off x="50852" y="61401"/>
            <a:ext cx="7938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</a:t>
            </a:r>
            <a:endParaRPr lang="ko-KR" altLang="en-US" sz="5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B7A196-FF4C-4A73-A6F2-2138192B8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DD8BE0-74D2-41D9-8BEC-34F373568B03}"/>
              </a:ext>
            </a:extLst>
          </p:cNvPr>
          <p:cNvSpPr txBox="1"/>
          <p:nvPr/>
        </p:nvSpPr>
        <p:spPr>
          <a:xfrm>
            <a:off x="3632433" y="6586292"/>
            <a:ext cx="783122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출처 </a:t>
            </a:r>
            <a:r>
              <a:rPr lang="en-US" altLang="ko-KR" sz="900"/>
              <a:t>: B. Hariharan, P. Arbelaez, R. Girshick, and J. Malik. Hyper-columns for object segmentation and fine-grained localization. In CVPR, 2015</a:t>
            </a:r>
            <a:endParaRPr lang="en-US" altLang="ko-KR" sz="900" dirty="0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452A9918-C3CC-464B-9F11-46031D7729A0}"/>
              </a:ext>
            </a:extLst>
          </p:cNvPr>
          <p:cNvCxnSpPr>
            <a:cxnSpLocks/>
          </p:cNvCxnSpPr>
          <p:nvPr/>
        </p:nvCxnSpPr>
        <p:spPr>
          <a:xfrm>
            <a:off x="3632433" y="6561126"/>
            <a:ext cx="8213736" cy="0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FCE70C0-3838-451E-BA1D-AFA7BBB27211}"/>
              </a:ext>
            </a:extLst>
          </p:cNvPr>
          <p:cNvSpPr/>
          <p:nvPr/>
        </p:nvSpPr>
        <p:spPr>
          <a:xfrm>
            <a:off x="10763794" y="271708"/>
            <a:ext cx="245582" cy="245582"/>
          </a:xfrm>
          <a:prstGeom prst="rect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E22F12D-EC65-4944-87E1-388FBBEAFA8B}"/>
              </a:ext>
            </a:extLst>
          </p:cNvPr>
          <p:cNvSpPr/>
          <p:nvPr/>
        </p:nvSpPr>
        <p:spPr>
          <a:xfrm>
            <a:off x="11218381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FA9C936-A7AE-4973-A68F-5F571EB2AD92}"/>
              </a:ext>
            </a:extLst>
          </p:cNvPr>
          <p:cNvSpPr/>
          <p:nvPr/>
        </p:nvSpPr>
        <p:spPr>
          <a:xfrm>
            <a:off x="11668358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95023D6-0529-47C2-ADB7-4460B4F217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5104" y="1101529"/>
            <a:ext cx="4893183" cy="3204114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8A57A399-19EC-4DA0-B2E4-51DB4CCC3E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206" y="1160536"/>
            <a:ext cx="4724400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4514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674FF39-3B2D-432A-961E-F38F91EC5418}"/>
              </a:ext>
            </a:extLst>
          </p:cNvPr>
          <p:cNvSpPr txBox="1"/>
          <p:nvPr/>
        </p:nvSpPr>
        <p:spPr>
          <a:xfrm>
            <a:off x="633402" y="104751"/>
            <a:ext cx="9592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Related Work</a:t>
            </a:r>
            <a:endParaRPr lang="ko-KR" altLang="en-US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9F2209-AF71-4128-9A6B-9B71A5BF0783}"/>
              </a:ext>
            </a:extLst>
          </p:cNvPr>
          <p:cNvSpPr txBox="1"/>
          <p:nvPr/>
        </p:nvSpPr>
        <p:spPr>
          <a:xfrm>
            <a:off x="633401" y="575761"/>
            <a:ext cx="9517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(2) Region proposals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7F2686-3CE1-4BE2-9E69-0B540C801E4D}"/>
              </a:ext>
            </a:extLst>
          </p:cNvPr>
          <p:cNvSpPr txBox="1"/>
          <p:nvPr/>
        </p:nvSpPr>
        <p:spPr>
          <a:xfrm>
            <a:off x="50852" y="61401"/>
            <a:ext cx="7938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</a:t>
            </a:r>
            <a:endParaRPr lang="ko-KR" altLang="en-US" sz="5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B7A196-FF4C-4A73-A6F2-2138192B8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198300C-7978-41FF-970D-04F3B853FBA2}"/>
              </a:ext>
            </a:extLst>
          </p:cNvPr>
          <p:cNvSpPr txBox="1"/>
          <p:nvPr/>
        </p:nvSpPr>
        <p:spPr>
          <a:xfrm>
            <a:off x="4790114" y="6586292"/>
            <a:ext cx="667354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출처 </a:t>
            </a:r>
            <a:r>
              <a:rPr lang="en-US" altLang="ko-KR" sz="900"/>
              <a:t>: J. Dai, K. He, and J. Sun. Convolutional feature masking for joint object and stuff segmentation. In CVPR, 2015</a:t>
            </a:r>
            <a:endParaRPr lang="en-US" altLang="ko-KR" sz="900" dirty="0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5624B0C4-4A0F-48E5-BF9F-55B497C0A27E}"/>
              </a:ext>
            </a:extLst>
          </p:cNvPr>
          <p:cNvCxnSpPr>
            <a:cxnSpLocks/>
          </p:cNvCxnSpPr>
          <p:nvPr/>
        </p:nvCxnSpPr>
        <p:spPr>
          <a:xfrm>
            <a:off x="4790114" y="6561125"/>
            <a:ext cx="7056055" cy="0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554C0F2-B82A-4963-899C-83293893B6C2}"/>
              </a:ext>
            </a:extLst>
          </p:cNvPr>
          <p:cNvSpPr/>
          <p:nvPr/>
        </p:nvSpPr>
        <p:spPr>
          <a:xfrm>
            <a:off x="10763794" y="271708"/>
            <a:ext cx="245582" cy="245582"/>
          </a:xfrm>
          <a:prstGeom prst="rect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5AE17B2-15EC-4D26-93F8-947E40F59AED}"/>
              </a:ext>
            </a:extLst>
          </p:cNvPr>
          <p:cNvSpPr/>
          <p:nvPr/>
        </p:nvSpPr>
        <p:spPr>
          <a:xfrm>
            <a:off x="11218381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85385CC-D048-4E84-AFE2-45722D8304EE}"/>
              </a:ext>
            </a:extLst>
          </p:cNvPr>
          <p:cNvSpPr/>
          <p:nvPr/>
        </p:nvSpPr>
        <p:spPr>
          <a:xfrm>
            <a:off x="11668358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F3B8E81-DC13-4F53-B8B0-326607962D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708" y="1527574"/>
            <a:ext cx="10153650" cy="492442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5A8EAC5-EB56-4CA0-869D-8983E24863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659" y="1203886"/>
            <a:ext cx="5467350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6868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674FF39-3B2D-432A-961E-F38F91EC5418}"/>
              </a:ext>
            </a:extLst>
          </p:cNvPr>
          <p:cNvSpPr txBox="1"/>
          <p:nvPr/>
        </p:nvSpPr>
        <p:spPr>
          <a:xfrm>
            <a:off x="633402" y="104751"/>
            <a:ext cx="9592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Related Work</a:t>
            </a:r>
            <a:endParaRPr lang="ko-KR" altLang="en-US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9F2209-AF71-4128-9A6B-9B71A5BF0783}"/>
              </a:ext>
            </a:extLst>
          </p:cNvPr>
          <p:cNvSpPr txBox="1"/>
          <p:nvPr/>
        </p:nvSpPr>
        <p:spPr>
          <a:xfrm>
            <a:off x="633401" y="575761"/>
            <a:ext cx="9517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(3) Conditional</a:t>
            </a:r>
            <a:r>
              <a:rPr lang="ko-KR" altLang="en-US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Random</a:t>
            </a:r>
            <a:r>
              <a:rPr lang="ko-KR" altLang="en-US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Field</a:t>
            </a:r>
            <a:r>
              <a:rPr lang="ko-KR" altLang="en-US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(CRF)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7F2686-3CE1-4BE2-9E69-0B540C801E4D}"/>
              </a:ext>
            </a:extLst>
          </p:cNvPr>
          <p:cNvSpPr txBox="1"/>
          <p:nvPr/>
        </p:nvSpPr>
        <p:spPr>
          <a:xfrm>
            <a:off x="50852" y="61401"/>
            <a:ext cx="7938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</a:t>
            </a:r>
            <a:endParaRPr lang="ko-KR" altLang="en-US" sz="5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B7A196-FF4C-4A73-A6F2-2138192B8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8D131D0-06E0-45CC-9720-30143E0C5206}"/>
              </a:ext>
            </a:extLst>
          </p:cNvPr>
          <p:cNvSpPr txBox="1"/>
          <p:nvPr/>
        </p:nvSpPr>
        <p:spPr>
          <a:xfrm>
            <a:off x="4588778" y="6594681"/>
            <a:ext cx="687487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출처 </a:t>
            </a:r>
            <a:r>
              <a:rPr lang="en-US" altLang="ko-KR" sz="900"/>
              <a:t>: P. Krahenbuhl and V. Koltun. Efficient inference in fully ¨ connected crfs with gaussian edge potentials. In NIPS, 2011</a:t>
            </a:r>
            <a:endParaRPr lang="en-US" altLang="ko-KR" sz="900" dirty="0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DFF77751-135A-4FD7-BDFF-822EEC3697B7}"/>
              </a:ext>
            </a:extLst>
          </p:cNvPr>
          <p:cNvCxnSpPr>
            <a:cxnSpLocks/>
          </p:cNvCxnSpPr>
          <p:nvPr/>
        </p:nvCxnSpPr>
        <p:spPr>
          <a:xfrm>
            <a:off x="4588778" y="6561125"/>
            <a:ext cx="7257391" cy="0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4B58662-1986-4621-A6AE-92F45518FBD4}"/>
              </a:ext>
            </a:extLst>
          </p:cNvPr>
          <p:cNvSpPr/>
          <p:nvPr/>
        </p:nvSpPr>
        <p:spPr>
          <a:xfrm>
            <a:off x="10763794" y="271708"/>
            <a:ext cx="245582" cy="245582"/>
          </a:xfrm>
          <a:prstGeom prst="rect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97D8CDA-614C-48B1-B134-403AE2C330B8}"/>
              </a:ext>
            </a:extLst>
          </p:cNvPr>
          <p:cNvSpPr/>
          <p:nvPr/>
        </p:nvSpPr>
        <p:spPr>
          <a:xfrm>
            <a:off x="11218381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E7C0D82-F9B0-447D-B708-27A10CEB84F4}"/>
              </a:ext>
            </a:extLst>
          </p:cNvPr>
          <p:cNvSpPr/>
          <p:nvPr/>
        </p:nvSpPr>
        <p:spPr>
          <a:xfrm>
            <a:off x="11668358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12461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674FF39-3B2D-432A-961E-F38F91EC5418}"/>
              </a:ext>
            </a:extLst>
          </p:cNvPr>
          <p:cNvSpPr txBox="1"/>
          <p:nvPr/>
        </p:nvSpPr>
        <p:spPr>
          <a:xfrm>
            <a:off x="633402" y="104751"/>
            <a:ext cx="9592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Related Work</a:t>
            </a:r>
            <a:endParaRPr lang="ko-KR" altLang="en-US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9F2209-AF71-4128-9A6B-9B71A5BF0783}"/>
              </a:ext>
            </a:extLst>
          </p:cNvPr>
          <p:cNvSpPr txBox="1"/>
          <p:nvPr/>
        </p:nvSpPr>
        <p:spPr>
          <a:xfrm>
            <a:off x="633401" y="575761"/>
            <a:ext cx="9517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(3) Conditional</a:t>
            </a:r>
            <a:r>
              <a:rPr lang="ko-KR" altLang="en-US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Random</a:t>
            </a:r>
            <a:r>
              <a:rPr lang="ko-KR" altLang="en-US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Field</a:t>
            </a:r>
            <a:r>
              <a:rPr lang="ko-KR" altLang="en-US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(CRF)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7F2686-3CE1-4BE2-9E69-0B540C801E4D}"/>
              </a:ext>
            </a:extLst>
          </p:cNvPr>
          <p:cNvSpPr txBox="1"/>
          <p:nvPr/>
        </p:nvSpPr>
        <p:spPr>
          <a:xfrm>
            <a:off x="50852" y="61401"/>
            <a:ext cx="7938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</a:t>
            </a:r>
            <a:endParaRPr lang="ko-KR" altLang="en-US" sz="5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B7A196-FF4C-4A73-A6F2-2138192B8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8D131D0-06E0-45CC-9720-30143E0C5206}"/>
              </a:ext>
            </a:extLst>
          </p:cNvPr>
          <p:cNvSpPr txBox="1"/>
          <p:nvPr/>
        </p:nvSpPr>
        <p:spPr>
          <a:xfrm>
            <a:off x="2181138" y="6586292"/>
            <a:ext cx="928251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출처 </a:t>
            </a:r>
            <a:r>
              <a:rPr lang="en-US" altLang="ko-KR" sz="900"/>
              <a:t>: L.-C. Chen, G. Papandreou, I. Kokkinos, K. Murphy, and A. L. Yuille. Semantic image segmentation with deep convolutional nets and fully connected CRFs. In ICLR, 2015</a:t>
            </a:r>
            <a:endParaRPr lang="en-US" altLang="ko-KR" sz="900" dirty="0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DFF77751-135A-4FD7-BDFF-822EEC3697B7}"/>
              </a:ext>
            </a:extLst>
          </p:cNvPr>
          <p:cNvCxnSpPr>
            <a:cxnSpLocks/>
          </p:cNvCxnSpPr>
          <p:nvPr/>
        </p:nvCxnSpPr>
        <p:spPr>
          <a:xfrm>
            <a:off x="2181138" y="6561125"/>
            <a:ext cx="9665031" cy="0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4B58662-1986-4621-A6AE-92F45518FBD4}"/>
              </a:ext>
            </a:extLst>
          </p:cNvPr>
          <p:cNvSpPr/>
          <p:nvPr/>
        </p:nvSpPr>
        <p:spPr>
          <a:xfrm>
            <a:off x="10763794" y="271708"/>
            <a:ext cx="245582" cy="245582"/>
          </a:xfrm>
          <a:prstGeom prst="rect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97D8CDA-614C-48B1-B134-403AE2C330B8}"/>
              </a:ext>
            </a:extLst>
          </p:cNvPr>
          <p:cNvSpPr/>
          <p:nvPr/>
        </p:nvSpPr>
        <p:spPr>
          <a:xfrm>
            <a:off x="11218381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E7C0D82-F9B0-447D-B708-27A10CEB84F4}"/>
              </a:ext>
            </a:extLst>
          </p:cNvPr>
          <p:cNvSpPr/>
          <p:nvPr/>
        </p:nvSpPr>
        <p:spPr>
          <a:xfrm>
            <a:off x="11668358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67640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674FF39-3B2D-432A-961E-F38F91EC5418}"/>
              </a:ext>
            </a:extLst>
          </p:cNvPr>
          <p:cNvSpPr txBox="1"/>
          <p:nvPr/>
        </p:nvSpPr>
        <p:spPr>
          <a:xfrm>
            <a:off x="633402" y="104751"/>
            <a:ext cx="9592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System Architecture</a:t>
            </a:r>
            <a:endParaRPr lang="ko-KR" altLang="en-US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9F2209-AF71-4128-9A6B-9B71A5BF0783}"/>
              </a:ext>
            </a:extLst>
          </p:cNvPr>
          <p:cNvSpPr txBox="1"/>
          <p:nvPr/>
        </p:nvSpPr>
        <p:spPr>
          <a:xfrm>
            <a:off x="633401" y="575761"/>
            <a:ext cx="9517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(1) Architecture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7F2686-3CE1-4BE2-9E69-0B540C801E4D}"/>
              </a:ext>
            </a:extLst>
          </p:cNvPr>
          <p:cNvSpPr txBox="1"/>
          <p:nvPr/>
        </p:nvSpPr>
        <p:spPr>
          <a:xfrm>
            <a:off x="50852" y="61401"/>
            <a:ext cx="7938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</a:t>
            </a:r>
            <a:endParaRPr lang="ko-KR" altLang="en-US" sz="5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B7A196-FF4C-4A73-A6F2-2138192B8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90B7D2F-071E-4780-9E79-7067FAF33EE5}"/>
              </a:ext>
            </a:extLst>
          </p:cNvPr>
          <p:cNvSpPr txBox="1"/>
          <p:nvPr/>
        </p:nvSpPr>
        <p:spPr>
          <a:xfrm>
            <a:off x="867560" y="1000143"/>
            <a:ext cx="10864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DeconvNet Architecture – Convolution + Deconvolution Network</a:t>
            </a:r>
            <a:endParaRPr lang="ko-KR" altLang="en-US" sz="2400" dirty="0">
              <a:solidFill>
                <a:schemeClr val="bg2">
                  <a:lumMod val="1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3" name="Picture 4" descr="https://static.thenounproject.com/png/1743862-200.png">
            <a:hlinkClick r:id="rId2" tooltip="Check"/>
            <a:extLst>
              <a:ext uri="{FF2B5EF4-FFF2-40B4-BE49-F238E27FC236}">
                <a16:creationId xmlns:a16="http://schemas.microsoft.com/office/drawing/2014/main" id="{0372E0E8-2C51-4BB7-B564-F9FD809C9F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  <a14:imgEffect>
                      <a14:saturation sat="1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78" y="1073797"/>
            <a:ext cx="331701" cy="31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485A73F2-E46E-4F20-AED2-52C402A405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369" y="1581149"/>
            <a:ext cx="11046733" cy="2782927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5B96CB72-880E-40A4-88E5-C7DC4392DB6B}"/>
              </a:ext>
            </a:extLst>
          </p:cNvPr>
          <p:cNvSpPr txBox="1"/>
          <p:nvPr/>
        </p:nvSpPr>
        <p:spPr>
          <a:xfrm>
            <a:off x="5243682" y="6586292"/>
            <a:ext cx="621997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출처 </a:t>
            </a:r>
            <a:r>
              <a:rPr lang="en-US" altLang="ko-KR" sz="900"/>
              <a:t>: H. Noh, S. Hong, and B. Han, “Learning deconvolution network for semantic segmentation,” in ICCV 2015</a:t>
            </a:r>
            <a:endParaRPr lang="en-US" altLang="ko-KR" sz="900" dirty="0"/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45E639F5-6DFD-4102-8ED7-597B768981E1}"/>
              </a:ext>
            </a:extLst>
          </p:cNvPr>
          <p:cNvCxnSpPr>
            <a:cxnSpLocks/>
          </p:cNvCxnSpPr>
          <p:nvPr/>
        </p:nvCxnSpPr>
        <p:spPr>
          <a:xfrm>
            <a:off x="5327440" y="6561125"/>
            <a:ext cx="6518729" cy="0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F349BBA7-2051-46D9-99DD-AFBE2330F98A}"/>
              </a:ext>
            </a:extLst>
          </p:cNvPr>
          <p:cNvSpPr txBox="1"/>
          <p:nvPr/>
        </p:nvSpPr>
        <p:spPr>
          <a:xfrm>
            <a:off x="772719" y="4504402"/>
            <a:ext cx="11141221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latinLnBrk="0">
              <a:buFontTx/>
              <a:buAutoNum type="arabicPeriod"/>
            </a:pP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Convolution Network / Deconvolution Network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가 대칭으로 이루어진 구조 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indent="-457200" latinLnBrk="0">
              <a:buFontTx/>
              <a:buAutoNum type="arabicPeriod"/>
            </a:pP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Convolution Network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는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VGG16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을 사용 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914400" lvl="1" indent="-457200" latinLnBrk="0">
              <a:buFont typeface="Arial" panose="020B0604020202020204" pitchFamily="34" charset="0"/>
              <a:buChar char="•"/>
            </a:pP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13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개의 층으로 이루어짐 </a:t>
            </a:r>
            <a:endParaRPr lang="en-US" altLang="ko-KR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914400" lvl="1" indent="-457200" latinLnBrk="0">
              <a:buFont typeface="Arial" panose="020B0604020202020204" pitchFamily="34" charset="0"/>
              <a:buChar char="•"/>
            </a:pP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RELU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와 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POOLING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이 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CONVOLUTION 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사이에서 이루어짐 </a:t>
            </a:r>
            <a:endParaRPr lang="en-US" altLang="ko-KR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914400" lvl="1" indent="-457200" latinLnBrk="0">
              <a:buFont typeface="Arial" panose="020B0604020202020204" pitchFamily="34" charset="0"/>
              <a:buChar char="•"/>
            </a:pP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1 X 1 Convolution 2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개가 클래스의 투영을 진행함 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indent="-457200" latinLnBrk="0">
              <a:buFontTx/>
              <a:buAutoNum type="arabicPeriod"/>
            </a:pP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Deconvolution Network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는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Unpooling, deconvolution, ReLU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으로 이루어짐 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F0148284-D530-4BDF-85A8-F73EE3753F1A}"/>
              </a:ext>
            </a:extLst>
          </p:cNvPr>
          <p:cNvSpPr/>
          <p:nvPr/>
        </p:nvSpPr>
        <p:spPr>
          <a:xfrm>
            <a:off x="10763794" y="271708"/>
            <a:ext cx="245582" cy="245582"/>
          </a:xfrm>
          <a:prstGeom prst="rect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E679C23-225F-4C20-9B94-2A0E72D901AE}"/>
              </a:ext>
            </a:extLst>
          </p:cNvPr>
          <p:cNvSpPr/>
          <p:nvPr/>
        </p:nvSpPr>
        <p:spPr>
          <a:xfrm>
            <a:off x="11218381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883A2142-0A78-4CA5-97F3-B7A8C189B9C2}"/>
              </a:ext>
            </a:extLst>
          </p:cNvPr>
          <p:cNvSpPr/>
          <p:nvPr/>
        </p:nvSpPr>
        <p:spPr>
          <a:xfrm>
            <a:off x="11668358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56024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C8223A55-C9EB-4BBA-891F-56541E49BEFC}"/>
              </a:ext>
            </a:extLst>
          </p:cNvPr>
          <p:cNvSpPr/>
          <p:nvPr/>
        </p:nvSpPr>
        <p:spPr>
          <a:xfrm>
            <a:off x="-1" y="3429000"/>
            <a:ext cx="12192001" cy="151529"/>
          </a:xfrm>
          <a:prstGeom prst="rect">
            <a:avLst/>
          </a:prstGeom>
          <a:solidFill>
            <a:srgbClr val="0000FF"/>
          </a:solidFill>
          <a:ln>
            <a:solidFill>
              <a:srgbClr val="1100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이등변 삼각형 9">
            <a:extLst>
              <a:ext uri="{FF2B5EF4-FFF2-40B4-BE49-F238E27FC236}">
                <a16:creationId xmlns:a16="http://schemas.microsoft.com/office/drawing/2014/main" id="{4421F760-1375-4293-A3C8-6DECAF58858C}"/>
              </a:ext>
            </a:extLst>
          </p:cNvPr>
          <p:cNvSpPr/>
          <p:nvPr/>
        </p:nvSpPr>
        <p:spPr>
          <a:xfrm>
            <a:off x="1687720" y="3058015"/>
            <a:ext cx="606116" cy="522514"/>
          </a:xfrm>
          <a:prstGeom prst="triangle">
            <a:avLst/>
          </a:prstGeom>
          <a:solidFill>
            <a:srgbClr val="0000FF"/>
          </a:solidFill>
          <a:ln>
            <a:solidFill>
              <a:srgbClr val="1100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이등변 삼각형 10">
            <a:extLst>
              <a:ext uri="{FF2B5EF4-FFF2-40B4-BE49-F238E27FC236}">
                <a16:creationId xmlns:a16="http://schemas.microsoft.com/office/drawing/2014/main" id="{513D646E-25F0-42DB-BE1B-68A9906D762E}"/>
              </a:ext>
            </a:extLst>
          </p:cNvPr>
          <p:cNvSpPr/>
          <p:nvPr/>
        </p:nvSpPr>
        <p:spPr>
          <a:xfrm rot="10800000">
            <a:off x="5682343" y="3469493"/>
            <a:ext cx="606116" cy="522514"/>
          </a:xfrm>
          <a:prstGeom prst="triangle">
            <a:avLst/>
          </a:prstGeom>
          <a:solidFill>
            <a:srgbClr val="0000FF"/>
          </a:solidFill>
          <a:ln>
            <a:solidFill>
              <a:srgbClr val="1100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이등변 삼각형 11">
            <a:extLst>
              <a:ext uri="{FF2B5EF4-FFF2-40B4-BE49-F238E27FC236}">
                <a16:creationId xmlns:a16="http://schemas.microsoft.com/office/drawing/2014/main" id="{C67F2537-41C0-4013-B47F-19D255474EF2}"/>
              </a:ext>
            </a:extLst>
          </p:cNvPr>
          <p:cNvSpPr/>
          <p:nvPr/>
        </p:nvSpPr>
        <p:spPr>
          <a:xfrm>
            <a:off x="9852008" y="3058015"/>
            <a:ext cx="606116" cy="522514"/>
          </a:xfrm>
          <a:prstGeom prst="triangle">
            <a:avLst/>
          </a:prstGeom>
          <a:solidFill>
            <a:srgbClr val="0000FF"/>
          </a:solidFill>
          <a:ln>
            <a:solidFill>
              <a:srgbClr val="1100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래픽 12" descr="상향 추세가 있는 막대 그래프">
            <a:extLst>
              <a:ext uri="{FF2B5EF4-FFF2-40B4-BE49-F238E27FC236}">
                <a16:creationId xmlns:a16="http://schemas.microsoft.com/office/drawing/2014/main" id="{28C7F69B-2E6B-4FBA-A46A-5F020A3C817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10597" y="3580529"/>
            <a:ext cx="872602" cy="872602"/>
          </a:xfrm>
          <a:prstGeom prst="rect">
            <a:avLst/>
          </a:prstGeom>
        </p:spPr>
      </p:pic>
      <p:pic>
        <p:nvPicPr>
          <p:cNvPr id="14" name="그래픽 13" descr="기어 헤드">
            <a:extLst>
              <a:ext uri="{FF2B5EF4-FFF2-40B4-BE49-F238E27FC236}">
                <a16:creationId xmlns:a16="http://schemas.microsoft.com/office/drawing/2014/main" id="{21FEE918-ABD5-431D-8B2C-8C58B2C456C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09486" y="2502129"/>
            <a:ext cx="926871" cy="926871"/>
          </a:xfrm>
          <a:prstGeom prst="rect">
            <a:avLst/>
          </a:prstGeom>
        </p:spPr>
      </p:pic>
      <p:pic>
        <p:nvPicPr>
          <p:cNvPr id="15" name="그래픽 14" descr="모임">
            <a:extLst>
              <a:ext uri="{FF2B5EF4-FFF2-40B4-BE49-F238E27FC236}">
                <a16:creationId xmlns:a16="http://schemas.microsoft.com/office/drawing/2014/main" id="{A01224C8-9160-458C-BDB6-DBAF2624C8B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691630" y="3488078"/>
            <a:ext cx="926872" cy="92687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BCAF917-ED08-45EA-A8D2-8D4C56244AC4}"/>
              </a:ext>
            </a:extLst>
          </p:cNvPr>
          <p:cNvSpPr txBox="1"/>
          <p:nvPr/>
        </p:nvSpPr>
        <p:spPr>
          <a:xfrm>
            <a:off x="5322314" y="348336"/>
            <a:ext cx="13646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INDEX</a:t>
            </a:r>
            <a:endParaRPr lang="ko-KR" altLang="en-US" sz="3200" dirty="0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E8B7C86-16A2-4A38-896C-DD237A5643AF}"/>
              </a:ext>
            </a:extLst>
          </p:cNvPr>
          <p:cNvSpPr/>
          <p:nvPr/>
        </p:nvSpPr>
        <p:spPr>
          <a:xfrm>
            <a:off x="1585373" y="1459040"/>
            <a:ext cx="11079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전처리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6A51276-1CAD-4446-86B2-DBD35F227986}"/>
              </a:ext>
            </a:extLst>
          </p:cNvPr>
          <p:cNvSpPr/>
          <p:nvPr/>
        </p:nvSpPr>
        <p:spPr>
          <a:xfrm>
            <a:off x="5609486" y="4199942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모델</a:t>
            </a:r>
            <a:endParaRPr lang="ko-KR" altLang="en-US" sz="2400" dirty="0"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5AAFB40-E118-43F5-8F3A-2B535187F7CC}"/>
              </a:ext>
            </a:extLst>
          </p:cNvPr>
          <p:cNvSpPr/>
          <p:nvPr/>
        </p:nvSpPr>
        <p:spPr>
          <a:xfrm>
            <a:off x="9498631" y="1453492"/>
            <a:ext cx="11079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후처리</a:t>
            </a:r>
            <a:endParaRPr lang="ko-KR" altLang="en-US" sz="2400" dirty="0"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4AF7416-06A0-4CB4-A48F-FCB9712C4602}"/>
              </a:ext>
            </a:extLst>
          </p:cNvPr>
          <p:cNvSpPr/>
          <p:nvPr/>
        </p:nvSpPr>
        <p:spPr>
          <a:xfrm>
            <a:off x="1187178" y="2009074"/>
            <a:ext cx="310406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1. Data Exploratory Analysis </a:t>
            </a:r>
          </a:p>
          <a:p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2. Image Resize </a:t>
            </a:r>
          </a:p>
          <a:p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3. Augmentation Method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6B7F0E5-80E9-4662-A6E1-61AFADD536BF}"/>
              </a:ext>
            </a:extLst>
          </p:cNvPr>
          <p:cNvSpPr/>
          <p:nvPr/>
        </p:nvSpPr>
        <p:spPr>
          <a:xfrm>
            <a:off x="5331635" y="4717041"/>
            <a:ext cx="394004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1. Baseline 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endParaRPr lang="en-US" altLang="ko-KR" sz="1400" dirty="0">
              <a:solidFill>
                <a:schemeClr val="bg2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2. Validation 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endParaRPr lang="en-US" altLang="ko-KR" sz="1400" dirty="0">
              <a:solidFill>
                <a:schemeClr val="bg2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</a:t>
            </a:r>
            <a:r>
              <a:rPr lang="en-US" altLang="ko-KR" sz="1400">
                <a:solidFill>
                  <a:schemeClr val="bg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 Optimizer</a:t>
            </a:r>
            <a:r>
              <a:rPr lang="ko-KR" altLang="en-US" sz="1400">
                <a:solidFill>
                  <a:schemeClr val="bg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endParaRPr lang="en-US" altLang="ko-KR" sz="1400" dirty="0">
              <a:solidFill>
                <a:schemeClr val="bg2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</a:t>
            </a:r>
            <a:r>
              <a:rPr lang="en-US" altLang="ko-KR" sz="1400">
                <a:solidFill>
                  <a:schemeClr val="bg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 Scheduler</a:t>
            </a:r>
            <a:endParaRPr lang="en-US" altLang="ko-KR" sz="1400" dirty="0">
              <a:solidFill>
                <a:schemeClr val="bg2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5. Metric (Custom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loss)</a:t>
            </a:r>
          </a:p>
          <a:p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6. Apex  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 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5DB6E54-0A12-431D-9D27-D9EFE2E68607}"/>
              </a:ext>
            </a:extLst>
          </p:cNvPr>
          <p:cNvSpPr/>
          <p:nvPr/>
        </p:nvSpPr>
        <p:spPr>
          <a:xfrm>
            <a:off x="9271675" y="1943439"/>
            <a:ext cx="346629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1. Pesudo labeling</a:t>
            </a:r>
          </a:p>
          <a:p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2. TTA  </a:t>
            </a:r>
          </a:p>
          <a:p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3. Ensemble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544037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674FF39-3B2D-432A-961E-F38F91EC5418}"/>
              </a:ext>
            </a:extLst>
          </p:cNvPr>
          <p:cNvSpPr txBox="1"/>
          <p:nvPr/>
        </p:nvSpPr>
        <p:spPr>
          <a:xfrm>
            <a:off x="633402" y="104751"/>
            <a:ext cx="9592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System Architecture</a:t>
            </a:r>
            <a:endParaRPr lang="ko-KR" altLang="en-US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9F2209-AF71-4128-9A6B-9B71A5BF0783}"/>
              </a:ext>
            </a:extLst>
          </p:cNvPr>
          <p:cNvSpPr txBox="1"/>
          <p:nvPr/>
        </p:nvSpPr>
        <p:spPr>
          <a:xfrm>
            <a:off x="633401" y="575761"/>
            <a:ext cx="9517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(2) Deconvolution Network for Segmentation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7F2686-3CE1-4BE2-9E69-0B540C801E4D}"/>
              </a:ext>
            </a:extLst>
          </p:cNvPr>
          <p:cNvSpPr txBox="1"/>
          <p:nvPr/>
        </p:nvSpPr>
        <p:spPr>
          <a:xfrm>
            <a:off x="50852" y="61401"/>
            <a:ext cx="7938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</a:t>
            </a:r>
            <a:endParaRPr lang="ko-KR" altLang="en-US" sz="5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B7A196-FF4C-4A73-A6F2-2138192B8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90B7D2F-071E-4780-9E79-7067FAF33EE5}"/>
              </a:ext>
            </a:extLst>
          </p:cNvPr>
          <p:cNvSpPr txBox="1"/>
          <p:nvPr/>
        </p:nvSpPr>
        <p:spPr>
          <a:xfrm>
            <a:off x="867560" y="1000143"/>
            <a:ext cx="10864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Deconvolution Network – Unpooling + Transposed Convolution</a:t>
            </a:r>
            <a:endParaRPr lang="ko-KR" altLang="en-US" sz="2400" dirty="0">
              <a:solidFill>
                <a:schemeClr val="bg2">
                  <a:lumMod val="1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3" name="Picture 4" descr="https://static.thenounproject.com/png/1743862-200.png">
            <a:hlinkClick r:id="rId2" tooltip="Check"/>
            <a:extLst>
              <a:ext uri="{FF2B5EF4-FFF2-40B4-BE49-F238E27FC236}">
                <a16:creationId xmlns:a16="http://schemas.microsoft.com/office/drawing/2014/main" id="{0372E0E8-2C51-4BB7-B564-F9FD809C9F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  <a14:imgEffect>
                      <a14:saturation sat="1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78" y="1073797"/>
            <a:ext cx="331701" cy="31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485A73F2-E46E-4F20-AED2-52C402A4054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3637"/>
          <a:stretch/>
        </p:blipFill>
        <p:spPr>
          <a:xfrm>
            <a:off x="839831" y="1477222"/>
            <a:ext cx="5121577" cy="2782927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5B96CB72-880E-40A4-88E5-C7DC4392DB6B}"/>
              </a:ext>
            </a:extLst>
          </p:cNvPr>
          <p:cNvSpPr txBox="1"/>
          <p:nvPr/>
        </p:nvSpPr>
        <p:spPr>
          <a:xfrm>
            <a:off x="5243682" y="6586292"/>
            <a:ext cx="621997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출처 </a:t>
            </a:r>
            <a:r>
              <a:rPr lang="en-US" altLang="ko-KR" sz="900"/>
              <a:t>: H. Noh, S. Hong, and B. Han, “Learning deconvolution network for semantic segmentation,” in ICCV 2015</a:t>
            </a:r>
            <a:endParaRPr lang="en-US" altLang="ko-KR" sz="900" dirty="0"/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45E639F5-6DFD-4102-8ED7-597B768981E1}"/>
              </a:ext>
            </a:extLst>
          </p:cNvPr>
          <p:cNvCxnSpPr>
            <a:cxnSpLocks/>
          </p:cNvCxnSpPr>
          <p:nvPr/>
        </p:nvCxnSpPr>
        <p:spPr>
          <a:xfrm>
            <a:off x="5327440" y="6561125"/>
            <a:ext cx="6518729" cy="0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F349BBA7-2051-46D9-99DD-AFBE2330F98A}"/>
              </a:ext>
            </a:extLst>
          </p:cNvPr>
          <p:cNvSpPr txBox="1"/>
          <p:nvPr/>
        </p:nvSpPr>
        <p:spPr>
          <a:xfrm>
            <a:off x="772719" y="4504402"/>
            <a:ext cx="1114122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en-US" altLang="ko-KR" sz="200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Unpooling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과 </a:t>
            </a:r>
            <a:r>
              <a:rPr lang="en-US" altLang="ko-KR" sz="2000" b="1">
                <a:latin typeface="나눔스퀘어" panose="020B0600000101010101" pitchFamily="50" charset="-127"/>
                <a:ea typeface="나눔스퀘어" panose="020B0600000101010101" pitchFamily="50" charset="-127"/>
              </a:rPr>
              <a:t>Transposed Convolution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이 반복적으로 이루어진 형태 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 latinLnBrk="0">
              <a:buFont typeface="Arial" panose="020B0604020202020204" pitchFamily="34" charset="0"/>
              <a:buChar char="•"/>
            </a:pP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Unpooling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은 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Detail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한 경계를 포착 </a:t>
            </a:r>
            <a:endParaRPr lang="en-US" altLang="ko-KR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 latinLnBrk="0">
              <a:buFont typeface="Arial" panose="020B0604020202020204" pitchFamily="34" charset="0"/>
              <a:buChar char="•"/>
            </a:pP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Transposed Convolution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은 전반적인 모습을 포착 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F0148284-D530-4BDF-85A8-F73EE3753F1A}"/>
              </a:ext>
            </a:extLst>
          </p:cNvPr>
          <p:cNvSpPr/>
          <p:nvPr/>
        </p:nvSpPr>
        <p:spPr>
          <a:xfrm>
            <a:off x="10763794" y="271708"/>
            <a:ext cx="245582" cy="245582"/>
          </a:xfrm>
          <a:prstGeom prst="rect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E679C23-225F-4C20-9B94-2A0E72D901AE}"/>
              </a:ext>
            </a:extLst>
          </p:cNvPr>
          <p:cNvSpPr/>
          <p:nvPr/>
        </p:nvSpPr>
        <p:spPr>
          <a:xfrm>
            <a:off x="11218381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883A2142-0A78-4CA5-97F3-B7A8C189B9C2}"/>
              </a:ext>
            </a:extLst>
          </p:cNvPr>
          <p:cNvSpPr/>
          <p:nvPr/>
        </p:nvSpPr>
        <p:spPr>
          <a:xfrm>
            <a:off x="11668358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198B3EA-FC62-4E48-AE23-81C4AAF00052}"/>
              </a:ext>
            </a:extLst>
          </p:cNvPr>
          <p:cNvCxnSpPr>
            <a:cxnSpLocks/>
          </p:cNvCxnSpPr>
          <p:nvPr/>
        </p:nvCxnSpPr>
        <p:spPr>
          <a:xfrm>
            <a:off x="1031846" y="3361888"/>
            <a:ext cx="65434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12E17B26-95F0-40C0-A376-F2A6843E093C}"/>
              </a:ext>
            </a:extLst>
          </p:cNvPr>
          <p:cNvCxnSpPr>
            <a:cxnSpLocks/>
          </p:cNvCxnSpPr>
          <p:nvPr/>
        </p:nvCxnSpPr>
        <p:spPr>
          <a:xfrm>
            <a:off x="1486250" y="3220673"/>
            <a:ext cx="762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420EB5AC-2697-4C3B-BF58-3201C964BC2E}"/>
              </a:ext>
            </a:extLst>
          </p:cNvPr>
          <p:cNvCxnSpPr/>
          <p:nvPr/>
        </p:nvCxnSpPr>
        <p:spPr>
          <a:xfrm>
            <a:off x="1392572" y="3361888"/>
            <a:ext cx="93678" cy="12017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F87BD21B-7F87-408F-B02D-1B9497327669}"/>
              </a:ext>
            </a:extLst>
          </p:cNvPr>
          <p:cNvCxnSpPr>
            <a:cxnSpLocks/>
          </p:cNvCxnSpPr>
          <p:nvPr/>
        </p:nvCxnSpPr>
        <p:spPr>
          <a:xfrm>
            <a:off x="1846976" y="3220673"/>
            <a:ext cx="1676400" cy="13573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62041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674FF39-3B2D-432A-961E-F38F91EC5418}"/>
              </a:ext>
            </a:extLst>
          </p:cNvPr>
          <p:cNvSpPr txBox="1"/>
          <p:nvPr/>
        </p:nvSpPr>
        <p:spPr>
          <a:xfrm>
            <a:off x="633402" y="104751"/>
            <a:ext cx="9592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System Architecture</a:t>
            </a:r>
            <a:endParaRPr lang="ko-KR" altLang="en-US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9F2209-AF71-4128-9A6B-9B71A5BF0783}"/>
              </a:ext>
            </a:extLst>
          </p:cNvPr>
          <p:cNvSpPr txBox="1"/>
          <p:nvPr/>
        </p:nvSpPr>
        <p:spPr>
          <a:xfrm>
            <a:off x="633401" y="575761"/>
            <a:ext cx="9517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(2) Deconvolution Network for Segmentation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7F2686-3CE1-4BE2-9E69-0B540C801E4D}"/>
              </a:ext>
            </a:extLst>
          </p:cNvPr>
          <p:cNvSpPr txBox="1"/>
          <p:nvPr/>
        </p:nvSpPr>
        <p:spPr>
          <a:xfrm>
            <a:off x="50852" y="61401"/>
            <a:ext cx="7938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</a:t>
            </a:r>
            <a:endParaRPr lang="ko-KR" altLang="en-US" sz="5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B7A196-FF4C-4A73-A6F2-2138192B8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21</a:t>
            </a:fld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90B7D2F-071E-4780-9E79-7067FAF33EE5}"/>
              </a:ext>
            </a:extLst>
          </p:cNvPr>
          <p:cNvSpPr txBox="1"/>
          <p:nvPr/>
        </p:nvSpPr>
        <p:spPr>
          <a:xfrm>
            <a:off x="867560" y="1000143"/>
            <a:ext cx="10864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Unpooling</a:t>
            </a:r>
            <a:endParaRPr lang="ko-KR" altLang="en-US" sz="2400" dirty="0">
              <a:solidFill>
                <a:schemeClr val="bg2">
                  <a:lumMod val="1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3" name="Picture 4" descr="https://static.thenounproject.com/png/1743862-200.png">
            <a:hlinkClick r:id="rId2" tooltip="Check"/>
            <a:extLst>
              <a:ext uri="{FF2B5EF4-FFF2-40B4-BE49-F238E27FC236}">
                <a16:creationId xmlns:a16="http://schemas.microsoft.com/office/drawing/2014/main" id="{0372E0E8-2C51-4BB7-B564-F9FD809C9F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  <a14:imgEffect>
                      <a14:saturation sat="1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78" y="1073797"/>
            <a:ext cx="331701" cy="31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5B96CB72-880E-40A4-88E5-C7DC4392DB6B}"/>
              </a:ext>
            </a:extLst>
          </p:cNvPr>
          <p:cNvSpPr txBox="1"/>
          <p:nvPr/>
        </p:nvSpPr>
        <p:spPr>
          <a:xfrm>
            <a:off x="5243682" y="6586292"/>
            <a:ext cx="621997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출처 </a:t>
            </a:r>
            <a:r>
              <a:rPr lang="en-US" altLang="ko-KR" sz="900"/>
              <a:t>: H. Noh, S. Hong, and B. Han, “Learning deconvolution network for semantic segmentation,” in ICCV 2015</a:t>
            </a:r>
            <a:endParaRPr lang="en-US" altLang="ko-KR" sz="900" dirty="0"/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45E639F5-6DFD-4102-8ED7-597B768981E1}"/>
              </a:ext>
            </a:extLst>
          </p:cNvPr>
          <p:cNvCxnSpPr>
            <a:cxnSpLocks/>
          </p:cNvCxnSpPr>
          <p:nvPr/>
        </p:nvCxnSpPr>
        <p:spPr>
          <a:xfrm>
            <a:off x="5327440" y="6561125"/>
            <a:ext cx="6518729" cy="0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F0148284-D530-4BDF-85A8-F73EE3753F1A}"/>
              </a:ext>
            </a:extLst>
          </p:cNvPr>
          <p:cNvSpPr/>
          <p:nvPr/>
        </p:nvSpPr>
        <p:spPr>
          <a:xfrm>
            <a:off x="10763794" y="271708"/>
            <a:ext cx="245582" cy="245582"/>
          </a:xfrm>
          <a:prstGeom prst="rect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E679C23-225F-4C20-9B94-2A0E72D901AE}"/>
              </a:ext>
            </a:extLst>
          </p:cNvPr>
          <p:cNvSpPr/>
          <p:nvPr/>
        </p:nvSpPr>
        <p:spPr>
          <a:xfrm>
            <a:off x="11218381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883A2142-0A78-4CA5-97F3-B7A8C189B9C2}"/>
              </a:ext>
            </a:extLst>
          </p:cNvPr>
          <p:cNvSpPr/>
          <p:nvPr/>
        </p:nvSpPr>
        <p:spPr>
          <a:xfrm>
            <a:off x="11668358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D35762D4-CBA0-41D7-A442-82615613C19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1459"/>
          <a:stretch/>
        </p:blipFill>
        <p:spPr>
          <a:xfrm>
            <a:off x="867560" y="1459452"/>
            <a:ext cx="5021512" cy="162954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DBC53A2-9D03-4FAD-AEC9-59B422EB19F8}"/>
              </a:ext>
            </a:extLst>
          </p:cNvPr>
          <p:cNvSpPr txBox="1"/>
          <p:nvPr/>
        </p:nvSpPr>
        <p:spPr>
          <a:xfrm>
            <a:off x="772719" y="3787630"/>
            <a:ext cx="11141221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Pooling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의 경우 노이즈를 제거하는 장점이 있지만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그 과정에서 정보가 손실되는 문제가 생김 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 latinLnBrk="0">
              <a:buFont typeface="Arial" panose="020B0604020202020204" pitchFamily="34" charset="0"/>
              <a:buChar char="•"/>
            </a:pP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Unpooling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을 통해서 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Pooling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시에 지워진 정보를 기록했다가 복원 </a:t>
            </a:r>
            <a:endParaRPr lang="en-US" altLang="ko-KR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 latinLnBrk="0">
              <a:buFont typeface="Arial" panose="020B0604020202020204" pitchFamily="34" charset="0"/>
              <a:buChar char="•"/>
            </a:pP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학습이 필요 없기에 속도가 빠르고 경계를 잘 기억하는 장점이 있음 </a:t>
            </a:r>
            <a:endParaRPr lang="en-US" altLang="ko-KR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 latinLnBrk="0">
              <a:buFont typeface="Arial" panose="020B0604020202020204" pitchFamily="34" charset="0"/>
              <a:buChar char="•"/>
            </a:pP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하지만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, sparse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한 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activation map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을 가지기에 이를 채워 줄 필요가 있음 </a:t>
            </a:r>
            <a:endParaRPr lang="en-US" altLang="ko-KR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800100" lvl="1" indent="-342900" latinLnBrk="0">
              <a:buFont typeface="Arial" panose="020B0604020202020204" pitchFamily="34" charset="0"/>
              <a:buChar char="•"/>
            </a:pP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채우는 역할을 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Transposed Convolution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이 수행 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D75D8DAB-86E7-4D03-8916-2BABB94456A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51251" b="9341"/>
          <a:stretch/>
        </p:blipFill>
        <p:spPr>
          <a:xfrm>
            <a:off x="6406880" y="1486974"/>
            <a:ext cx="2521629" cy="2051052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D61BE8A5-2F71-46E8-B88A-4C2B46388096}"/>
              </a:ext>
            </a:extLst>
          </p:cNvPr>
          <p:cNvSpPr/>
          <p:nvPr/>
        </p:nvSpPr>
        <p:spPr>
          <a:xfrm>
            <a:off x="8503768" y="2571255"/>
            <a:ext cx="516165" cy="3349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79376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674FF39-3B2D-432A-961E-F38F91EC5418}"/>
              </a:ext>
            </a:extLst>
          </p:cNvPr>
          <p:cNvSpPr txBox="1"/>
          <p:nvPr/>
        </p:nvSpPr>
        <p:spPr>
          <a:xfrm>
            <a:off x="633402" y="104751"/>
            <a:ext cx="9592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System Architecture</a:t>
            </a:r>
            <a:endParaRPr lang="ko-KR" altLang="en-US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9F2209-AF71-4128-9A6B-9B71A5BF0783}"/>
              </a:ext>
            </a:extLst>
          </p:cNvPr>
          <p:cNvSpPr txBox="1"/>
          <p:nvPr/>
        </p:nvSpPr>
        <p:spPr>
          <a:xfrm>
            <a:off x="633401" y="575761"/>
            <a:ext cx="9517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(2) Deconvolution Network for Segmentation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7F2686-3CE1-4BE2-9E69-0B540C801E4D}"/>
              </a:ext>
            </a:extLst>
          </p:cNvPr>
          <p:cNvSpPr txBox="1"/>
          <p:nvPr/>
        </p:nvSpPr>
        <p:spPr>
          <a:xfrm>
            <a:off x="50852" y="61401"/>
            <a:ext cx="7938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</a:t>
            </a:r>
            <a:endParaRPr lang="ko-KR" altLang="en-US" sz="5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B7A196-FF4C-4A73-A6F2-2138192B8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22</a:t>
            </a:fld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90B7D2F-071E-4780-9E79-7067FAF33EE5}"/>
              </a:ext>
            </a:extLst>
          </p:cNvPr>
          <p:cNvSpPr txBox="1"/>
          <p:nvPr/>
        </p:nvSpPr>
        <p:spPr>
          <a:xfrm>
            <a:off x="867560" y="1000143"/>
            <a:ext cx="10864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Deconvolution</a:t>
            </a:r>
            <a:r>
              <a:rPr lang="ko-KR" altLang="en-US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(Transposed</a:t>
            </a:r>
            <a:r>
              <a:rPr lang="ko-KR" altLang="en-US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Convolution)</a:t>
            </a:r>
            <a:endParaRPr lang="ko-KR" altLang="en-US" sz="2400" dirty="0">
              <a:solidFill>
                <a:schemeClr val="bg2">
                  <a:lumMod val="1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3" name="Picture 4" descr="https://static.thenounproject.com/png/1743862-200.png">
            <a:hlinkClick r:id="rId2" tooltip="Check"/>
            <a:extLst>
              <a:ext uri="{FF2B5EF4-FFF2-40B4-BE49-F238E27FC236}">
                <a16:creationId xmlns:a16="http://schemas.microsoft.com/office/drawing/2014/main" id="{0372E0E8-2C51-4BB7-B564-F9FD809C9F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  <a14:imgEffect>
                      <a14:saturation sat="1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78" y="1073797"/>
            <a:ext cx="331701" cy="31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5B96CB72-880E-40A4-88E5-C7DC4392DB6B}"/>
              </a:ext>
            </a:extLst>
          </p:cNvPr>
          <p:cNvSpPr txBox="1"/>
          <p:nvPr/>
        </p:nvSpPr>
        <p:spPr>
          <a:xfrm>
            <a:off x="5243682" y="6586292"/>
            <a:ext cx="621997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출처 </a:t>
            </a:r>
            <a:r>
              <a:rPr lang="en-US" altLang="ko-KR" sz="900"/>
              <a:t>: H. Noh, S. Hong, and B. Han, “Learning deconvolution network for semantic segmentation,” in ICCV 2015</a:t>
            </a:r>
            <a:endParaRPr lang="en-US" altLang="ko-KR" sz="900" dirty="0"/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45E639F5-6DFD-4102-8ED7-597B768981E1}"/>
              </a:ext>
            </a:extLst>
          </p:cNvPr>
          <p:cNvCxnSpPr>
            <a:cxnSpLocks/>
          </p:cNvCxnSpPr>
          <p:nvPr/>
        </p:nvCxnSpPr>
        <p:spPr>
          <a:xfrm>
            <a:off x="5327440" y="6561125"/>
            <a:ext cx="6518729" cy="0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F0148284-D530-4BDF-85A8-F73EE3753F1A}"/>
              </a:ext>
            </a:extLst>
          </p:cNvPr>
          <p:cNvSpPr/>
          <p:nvPr/>
        </p:nvSpPr>
        <p:spPr>
          <a:xfrm>
            <a:off x="10763794" y="271708"/>
            <a:ext cx="245582" cy="245582"/>
          </a:xfrm>
          <a:prstGeom prst="rect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E679C23-225F-4C20-9B94-2A0E72D901AE}"/>
              </a:ext>
            </a:extLst>
          </p:cNvPr>
          <p:cNvSpPr/>
          <p:nvPr/>
        </p:nvSpPr>
        <p:spPr>
          <a:xfrm>
            <a:off x="11218381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883A2142-0A78-4CA5-97F3-B7A8C189B9C2}"/>
              </a:ext>
            </a:extLst>
          </p:cNvPr>
          <p:cNvSpPr/>
          <p:nvPr/>
        </p:nvSpPr>
        <p:spPr>
          <a:xfrm>
            <a:off x="11668358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D35762D4-CBA0-41D7-A442-82615613C19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476"/>
          <a:stretch/>
        </p:blipFill>
        <p:spPr>
          <a:xfrm>
            <a:off x="867560" y="1459452"/>
            <a:ext cx="5021512" cy="3307446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D75D8DAB-86E7-4D03-8916-2BABB94456A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0374" t="-1" r="-1553" b="-393"/>
          <a:stretch/>
        </p:blipFill>
        <p:spPr>
          <a:xfrm>
            <a:off x="6683357" y="1467804"/>
            <a:ext cx="3164590" cy="2271263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D61BE8A5-2F71-46E8-B88A-4C2B46388096}"/>
              </a:ext>
            </a:extLst>
          </p:cNvPr>
          <p:cNvSpPr/>
          <p:nvPr/>
        </p:nvSpPr>
        <p:spPr>
          <a:xfrm>
            <a:off x="6619613" y="1549309"/>
            <a:ext cx="516165" cy="3349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BCD267F-0C21-40AD-94BF-07B62D0355C8}"/>
              </a:ext>
            </a:extLst>
          </p:cNvPr>
          <p:cNvSpPr txBox="1"/>
          <p:nvPr/>
        </p:nvSpPr>
        <p:spPr>
          <a:xfrm>
            <a:off x="772719" y="4978868"/>
            <a:ext cx="11141221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Pooling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의 경우 노이즈를 제거하는 장점이 있지만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그 과정에서 정보가 손실되는 문제가 생김 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 latinLnBrk="0">
              <a:buFont typeface="Arial" panose="020B0604020202020204" pitchFamily="34" charset="0"/>
              <a:buChar char="•"/>
            </a:pP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Deconvolutional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layers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를 통해서 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input object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의 모양을 복원 </a:t>
            </a:r>
            <a:endParaRPr lang="en-US" altLang="ko-KR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 latinLnBrk="0">
              <a:buFont typeface="Arial" panose="020B0604020202020204" pitchFamily="34" charset="0"/>
              <a:buChar char="•"/>
            </a:pP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순차적인 층의 구조가 다양한 수준의 모양을 잡아냄 </a:t>
            </a:r>
            <a:endParaRPr lang="en-US" altLang="ko-KR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800100" lvl="1" indent="-342900" latinLnBrk="0">
              <a:buFont typeface="Arial" panose="020B0604020202020204" pitchFamily="34" charset="0"/>
              <a:buChar char="•"/>
            </a:pP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낮은 층의 경우 전반적인 모습을</a:t>
            </a:r>
            <a:endParaRPr lang="en-US" altLang="ko-KR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800100" lvl="1" indent="-342900" latinLnBrk="0">
              <a:buFont typeface="Arial" panose="020B0604020202020204" pitchFamily="34" charset="0"/>
              <a:buChar char="•"/>
            </a:pP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깊은 층의 경우 구체적인 모습을 잡아냄 </a:t>
            </a:r>
            <a:endParaRPr lang="en-US" altLang="ko-KR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470286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674FF39-3B2D-432A-961E-F38F91EC5418}"/>
              </a:ext>
            </a:extLst>
          </p:cNvPr>
          <p:cNvSpPr txBox="1"/>
          <p:nvPr/>
        </p:nvSpPr>
        <p:spPr>
          <a:xfrm>
            <a:off x="633402" y="104751"/>
            <a:ext cx="9592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System Architecture</a:t>
            </a:r>
            <a:endParaRPr lang="ko-KR" altLang="en-US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9F2209-AF71-4128-9A6B-9B71A5BF0783}"/>
              </a:ext>
            </a:extLst>
          </p:cNvPr>
          <p:cNvSpPr txBox="1"/>
          <p:nvPr/>
        </p:nvSpPr>
        <p:spPr>
          <a:xfrm>
            <a:off x="633401" y="575761"/>
            <a:ext cx="9517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(2) Deconvolution Network for Segmentation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7F2686-3CE1-4BE2-9E69-0B540C801E4D}"/>
              </a:ext>
            </a:extLst>
          </p:cNvPr>
          <p:cNvSpPr txBox="1"/>
          <p:nvPr/>
        </p:nvSpPr>
        <p:spPr>
          <a:xfrm>
            <a:off x="50852" y="61401"/>
            <a:ext cx="7938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</a:t>
            </a:r>
            <a:endParaRPr lang="ko-KR" altLang="en-US" sz="5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B7A196-FF4C-4A73-A6F2-2138192B8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23</a:t>
            </a:fld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90B7D2F-071E-4780-9E79-7067FAF33EE5}"/>
              </a:ext>
            </a:extLst>
          </p:cNvPr>
          <p:cNvSpPr txBox="1"/>
          <p:nvPr/>
        </p:nvSpPr>
        <p:spPr>
          <a:xfrm>
            <a:off x="867560" y="1000143"/>
            <a:ext cx="10864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Analysis of Deconvolution Network</a:t>
            </a:r>
            <a:endParaRPr lang="ko-KR" altLang="en-US" sz="2400" dirty="0">
              <a:solidFill>
                <a:schemeClr val="bg2">
                  <a:lumMod val="1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3" name="Picture 4" descr="https://static.thenounproject.com/png/1743862-200.png">
            <a:hlinkClick r:id="rId2" tooltip="Check"/>
            <a:extLst>
              <a:ext uri="{FF2B5EF4-FFF2-40B4-BE49-F238E27FC236}">
                <a16:creationId xmlns:a16="http://schemas.microsoft.com/office/drawing/2014/main" id="{0372E0E8-2C51-4BB7-B564-F9FD809C9F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  <a14:imgEffect>
                      <a14:saturation sat="1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78" y="1073797"/>
            <a:ext cx="331701" cy="31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5B96CB72-880E-40A4-88E5-C7DC4392DB6B}"/>
              </a:ext>
            </a:extLst>
          </p:cNvPr>
          <p:cNvSpPr txBox="1"/>
          <p:nvPr/>
        </p:nvSpPr>
        <p:spPr>
          <a:xfrm>
            <a:off x="5243682" y="6586292"/>
            <a:ext cx="621997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출처 </a:t>
            </a:r>
            <a:r>
              <a:rPr lang="en-US" altLang="ko-KR" sz="900"/>
              <a:t>: H. Noh, S. Hong, and B. Han, “Learning deconvolution network for semantic segmentation,” in ICCV 2015</a:t>
            </a:r>
            <a:endParaRPr lang="en-US" altLang="ko-KR" sz="900" dirty="0"/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45E639F5-6DFD-4102-8ED7-597B768981E1}"/>
              </a:ext>
            </a:extLst>
          </p:cNvPr>
          <p:cNvCxnSpPr>
            <a:cxnSpLocks/>
          </p:cNvCxnSpPr>
          <p:nvPr/>
        </p:nvCxnSpPr>
        <p:spPr>
          <a:xfrm>
            <a:off x="5327440" y="6561125"/>
            <a:ext cx="6518729" cy="0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F0148284-D530-4BDF-85A8-F73EE3753F1A}"/>
              </a:ext>
            </a:extLst>
          </p:cNvPr>
          <p:cNvSpPr/>
          <p:nvPr/>
        </p:nvSpPr>
        <p:spPr>
          <a:xfrm>
            <a:off x="10763794" y="271708"/>
            <a:ext cx="245582" cy="245582"/>
          </a:xfrm>
          <a:prstGeom prst="rect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E679C23-225F-4C20-9B94-2A0E72D901AE}"/>
              </a:ext>
            </a:extLst>
          </p:cNvPr>
          <p:cNvSpPr/>
          <p:nvPr/>
        </p:nvSpPr>
        <p:spPr>
          <a:xfrm>
            <a:off x="11218381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883A2142-0A78-4CA5-97F3-B7A8C189B9C2}"/>
              </a:ext>
            </a:extLst>
          </p:cNvPr>
          <p:cNvSpPr/>
          <p:nvPr/>
        </p:nvSpPr>
        <p:spPr>
          <a:xfrm>
            <a:off x="11668358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61BE8A5-2F71-46E8-B88A-4C2B46388096}"/>
              </a:ext>
            </a:extLst>
          </p:cNvPr>
          <p:cNvSpPr/>
          <p:nvPr/>
        </p:nvSpPr>
        <p:spPr>
          <a:xfrm>
            <a:off x="6619613" y="1549309"/>
            <a:ext cx="516165" cy="3349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5DBAE9A-D10A-4DA6-B7BC-71F9BCEB89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7561" y="1561128"/>
            <a:ext cx="7025270" cy="316217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3E9F87C-59E5-4947-9577-C55D43B0386B}"/>
              </a:ext>
            </a:extLst>
          </p:cNvPr>
          <p:cNvSpPr txBox="1"/>
          <p:nvPr/>
        </p:nvSpPr>
        <p:spPr>
          <a:xfrm>
            <a:off x="772719" y="4978868"/>
            <a:ext cx="11141221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Deconvolution Network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의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Activation Map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을 보면 층과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Pooling 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방법에 따라 다른 특징이 있음 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 latinLnBrk="0">
              <a:buFont typeface="Arial" panose="020B0604020202020204" pitchFamily="34" charset="0"/>
              <a:buChar char="•"/>
            </a:pP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낮은 층의 경우 전반적인 특징 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(location, shape and region) / 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깊은 층의 경우 복잡한 패턴을 잡아냄 </a:t>
            </a:r>
            <a:endParaRPr lang="en-US" altLang="ko-KR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 latinLnBrk="0">
              <a:buFont typeface="Arial" panose="020B0604020202020204" pitchFamily="34" charset="0"/>
              <a:buChar char="•"/>
            </a:pP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unpooling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의 경우 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“example-specific”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한 구조를 잡아냄 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자세한 구조를 잡아냄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) </a:t>
            </a:r>
          </a:p>
          <a:p>
            <a:pPr marL="342900" indent="-342900" latinLnBrk="0">
              <a:buFont typeface="Arial" panose="020B0604020202020204" pitchFamily="34" charset="0"/>
              <a:buChar char="•"/>
            </a:pP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Transposed Conv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의 경우 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“class-specific”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한 구조를 잡아냄 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위의 구조에 빈 부분을 채워넣음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) </a:t>
            </a:r>
          </a:p>
          <a:p>
            <a:pPr marL="800100" lvl="1" indent="-342900" latinLnBrk="0">
              <a:buFont typeface="Arial" panose="020B0604020202020204" pitchFamily="34" charset="0"/>
              <a:buChar char="•"/>
            </a:pP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실제로 둘을 병행시에 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FCN 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보다 활성화 맵이 디테일해지는 모습을 볼 수 있음 </a:t>
            </a:r>
            <a:endParaRPr lang="en-US" altLang="ko-KR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8F5B50A-8BC8-40A8-9176-48300568D3C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098"/>
          <a:stretch/>
        </p:blipFill>
        <p:spPr>
          <a:xfrm>
            <a:off x="8163950" y="1561128"/>
            <a:ext cx="3973956" cy="2628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074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674FF39-3B2D-432A-961E-F38F91EC5418}"/>
              </a:ext>
            </a:extLst>
          </p:cNvPr>
          <p:cNvSpPr txBox="1"/>
          <p:nvPr/>
        </p:nvSpPr>
        <p:spPr>
          <a:xfrm>
            <a:off x="633402" y="104751"/>
            <a:ext cx="9592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System Architecture</a:t>
            </a:r>
            <a:endParaRPr lang="ko-KR" altLang="en-US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9F2209-AF71-4128-9A6B-9B71A5BF0783}"/>
              </a:ext>
            </a:extLst>
          </p:cNvPr>
          <p:cNvSpPr txBox="1"/>
          <p:nvPr/>
        </p:nvSpPr>
        <p:spPr>
          <a:xfrm>
            <a:off x="633401" y="575761"/>
            <a:ext cx="9517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(3) System Overview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7F2686-3CE1-4BE2-9E69-0B540C801E4D}"/>
              </a:ext>
            </a:extLst>
          </p:cNvPr>
          <p:cNvSpPr txBox="1"/>
          <p:nvPr/>
        </p:nvSpPr>
        <p:spPr>
          <a:xfrm>
            <a:off x="50852" y="61401"/>
            <a:ext cx="7938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</a:t>
            </a:r>
            <a:endParaRPr lang="ko-KR" altLang="en-US" sz="5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B7A196-FF4C-4A73-A6F2-2138192B8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24</a:t>
            </a:fld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90B7D2F-071E-4780-9E79-7067FAF33EE5}"/>
              </a:ext>
            </a:extLst>
          </p:cNvPr>
          <p:cNvSpPr txBox="1"/>
          <p:nvPr/>
        </p:nvSpPr>
        <p:spPr>
          <a:xfrm>
            <a:off x="867560" y="1000143"/>
            <a:ext cx="10864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Semantic segmentation to instance wise segmentation</a:t>
            </a:r>
            <a:endParaRPr lang="ko-KR" altLang="en-US" sz="2400" dirty="0">
              <a:solidFill>
                <a:schemeClr val="bg2">
                  <a:lumMod val="1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3" name="Picture 4" descr="https://static.thenounproject.com/png/1743862-200.png">
            <a:hlinkClick r:id="rId2" tooltip="Check"/>
            <a:extLst>
              <a:ext uri="{FF2B5EF4-FFF2-40B4-BE49-F238E27FC236}">
                <a16:creationId xmlns:a16="http://schemas.microsoft.com/office/drawing/2014/main" id="{0372E0E8-2C51-4BB7-B564-F9FD809C9F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  <a14:imgEffect>
                      <a14:saturation sat="1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78" y="1073797"/>
            <a:ext cx="331701" cy="31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5B96CB72-880E-40A4-88E5-C7DC4392DB6B}"/>
              </a:ext>
            </a:extLst>
          </p:cNvPr>
          <p:cNvSpPr txBox="1"/>
          <p:nvPr/>
        </p:nvSpPr>
        <p:spPr>
          <a:xfrm>
            <a:off x="5243682" y="6586292"/>
            <a:ext cx="621997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출처 </a:t>
            </a:r>
            <a:r>
              <a:rPr lang="en-US" altLang="ko-KR" sz="900"/>
              <a:t>: H. Noh, S. Hong, and B. Han, “Learning deconvolution network for semantic segmentation,” in ICCV 2015</a:t>
            </a:r>
            <a:endParaRPr lang="en-US" altLang="ko-KR" sz="900" dirty="0"/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45E639F5-6DFD-4102-8ED7-597B768981E1}"/>
              </a:ext>
            </a:extLst>
          </p:cNvPr>
          <p:cNvCxnSpPr>
            <a:cxnSpLocks/>
          </p:cNvCxnSpPr>
          <p:nvPr/>
        </p:nvCxnSpPr>
        <p:spPr>
          <a:xfrm>
            <a:off x="5327440" y="6561125"/>
            <a:ext cx="6518729" cy="0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F0148284-D530-4BDF-85A8-F73EE3753F1A}"/>
              </a:ext>
            </a:extLst>
          </p:cNvPr>
          <p:cNvSpPr/>
          <p:nvPr/>
        </p:nvSpPr>
        <p:spPr>
          <a:xfrm>
            <a:off x="10763794" y="271708"/>
            <a:ext cx="245582" cy="245582"/>
          </a:xfrm>
          <a:prstGeom prst="rect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E679C23-225F-4C20-9B94-2A0E72D901AE}"/>
              </a:ext>
            </a:extLst>
          </p:cNvPr>
          <p:cNvSpPr/>
          <p:nvPr/>
        </p:nvSpPr>
        <p:spPr>
          <a:xfrm>
            <a:off x="11218381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883A2142-0A78-4CA5-97F3-B7A8C189B9C2}"/>
              </a:ext>
            </a:extLst>
          </p:cNvPr>
          <p:cNvSpPr/>
          <p:nvPr/>
        </p:nvSpPr>
        <p:spPr>
          <a:xfrm>
            <a:off x="11668358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61BE8A5-2F71-46E8-B88A-4C2B46388096}"/>
              </a:ext>
            </a:extLst>
          </p:cNvPr>
          <p:cNvSpPr/>
          <p:nvPr/>
        </p:nvSpPr>
        <p:spPr>
          <a:xfrm>
            <a:off x="6619613" y="1549309"/>
            <a:ext cx="516165" cy="3349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B397428-A3E2-4CED-8FAA-70372ECCB249}"/>
              </a:ext>
            </a:extLst>
          </p:cNvPr>
          <p:cNvSpPr txBox="1"/>
          <p:nvPr/>
        </p:nvSpPr>
        <p:spPr>
          <a:xfrm>
            <a:off x="772719" y="1467584"/>
            <a:ext cx="11141221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en-US" altLang="ko-KR" sz="2000"/>
              <a:t>image</a:t>
            </a:r>
            <a:r>
              <a:rPr lang="ko-KR" altLang="en-US" sz="2000"/>
              <a:t>로부터 </a:t>
            </a:r>
            <a:r>
              <a:rPr lang="en-US" altLang="ko-KR" sz="2000"/>
              <a:t>object</a:t>
            </a:r>
            <a:r>
              <a:rPr lang="ko-KR" altLang="en-US" sz="2000"/>
              <a:t>가 있을법한 </a:t>
            </a:r>
            <a:r>
              <a:rPr lang="en-US" altLang="ko-KR" sz="2000"/>
              <a:t>candidate</a:t>
            </a:r>
            <a:r>
              <a:rPr lang="ko-KR" altLang="en-US" sz="2000"/>
              <a:t>를 추출해서 </a:t>
            </a:r>
            <a:r>
              <a:rPr lang="en-US" altLang="ko-KR" sz="2000"/>
              <a:t>Segmentation</a:t>
            </a:r>
            <a:r>
              <a:rPr lang="ko-KR" altLang="en-US" sz="2000"/>
              <a:t>을 수행  </a:t>
            </a:r>
            <a:endParaRPr lang="en-US" altLang="ko-KR" sz="2000"/>
          </a:p>
          <a:p>
            <a:pPr marL="457200" indent="-457200" latinLnBrk="0">
              <a:buFont typeface="Arial" panose="020B0604020202020204" pitchFamily="34" charset="0"/>
              <a:buChar char="•"/>
            </a:pP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다양한 크기의 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Object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를 효과적으로 다룸 </a:t>
            </a:r>
            <a:endParaRPr lang="en-US" altLang="ko-KR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indent="-457200" latinLnBrk="0">
              <a:buFont typeface="Arial" panose="020B0604020202020204" pitchFamily="34" charset="0"/>
              <a:buChar char="•"/>
            </a:pP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고정된 크기의 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Receptive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Field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가 가지는 문제를 해결 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(sub-level image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의 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size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가 달라서인듯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  <a:p>
            <a:pPr marL="457200" indent="-457200" latinLnBrk="0">
              <a:buFont typeface="Arial" panose="020B0604020202020204" pitchFamily="34" charset="0"/>
              <a:buChar char="•"/>
            </a:pP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학습에 필요한 메모리와 복잡도를 줄일 수 있음 </a:t>
            </a:r>
            <a:endParaRPr lang="en-US" altLang="ko-KR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914400" lvl="1" indent="-457200" latinLnBrk="0">
              <a:buFont typeface="Arial" panose="020B0604020202020204" pitchFamily="34" charset="0"/>
              <a:buChar char="•"/>
            </a:pP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필요한 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Object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에 대해서만 예측을 수행하면 됨 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113168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674FF39-3B2D-432A-961E-F38F91EC5418}"/>
              </a:ext>
            </a:extLst>
          </p:cNvPr>
          <p:cNvSpPr txBox="1"/>
          <p:nvPr/>
        </p:nvSpPr>
        <p:spPr>
          <a:xfrm>
            <a:off x="633402" y="104751"/>
            <a:ext cx="9592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Training</a:t>
            </a:r>
            <a:endParaRPr lang="ko-KR" altLang="en-US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9F2209-AF71-4128-9A6B-9B71A5BF0783}"/>
              </a:ext>
            </a:extLst>
          </p:cNvPr>
          <p:cNvSpPr txBox="1"/>
          <p:nvPr/>
        </p:nvSpPr>
        <p:spPr>
          <a:xfrm>
            <a:off x="633401" y="575761"/>
            <a:ext cx="9517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(1) Batch Normalization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7F2686-3CE1-4BE2-9E69-0B540C801E4D}"/>
              </a:ext>
            </a:extLst>
          </p:cNvPr>
          <p:cNvSpPr txBox="1"/>
          <p:nvPr/>
        </p:nvSpPr>
        <p:spPr>
          <a:xfrm>
            <a:off x="50852" y="61401"/>
            <a:ext cx="7938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4.</a:t>
            </a:r>
            <a:endParaRPr lang="ko-KR" altLang="en-US" sz="5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B7A196-FF4C-4A73-A6F2-2138192B8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25</a:t>
            </a:fld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90B7D2F-071E-4780-9E79-7067FAF33EE5}"/>
              </a:ext>
            </a:extLst>
          </p:cNvPr>
          <p:cNvSpPr txBox="1"/>
          <p:nvPr/>
        </p:nvSpPr>
        <p:spPr>
          <a:xfrm>
            <a:off x="867560" y="1000143"/>
            <a:ext cx="10864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Reduce internal covariate shift problem</a:t>
            </a:r>
            <a:endParaRPr lang="ko-KR" altLang="en-US" sz="2400" dirty="0">
              <a:solidFill>
                <a:schemeClr val="bg2">
                  <a:lumMod val="1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3" name="Picture 4" descr="https://static.thenounproject.com/png/1743862-200.png">
            <a:hlinkClick r:id="rId2" tooltip="Check"/>
            <a:extLst>
              <a:ext uri="{FF2B5EF4-FFF2-40B4-BE49-F238E27FC236}">
                <a16:creationId xmlns:a16="http://schemas.microsoft.com/office/drawing/2014/main" id="{0372E0E8-2C51-4BB7-B564-F9FD809C9F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  <a14:imgEffect>
                      <a14:saturation sat="1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78" y="1073797"/>
            <a:ext cx="331701" cy="31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5B96CB72-880E-40A4-88E5-C7DC4392DB6B}"/>
              </a:ext>
            </a:extLst>
          </p:cNvPr>
          <p:cNvSpPr txBox="1"/>
          <p:nvPr/>
        </p:nvSpPr>
        <p:spPr>
          <a:xfrm>
            <a:off x="5243682" y="6586292"/>
            <a:ext cx="621997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출처 </a:t>
            </a:r>
            <a:r>
              <a:rPr lang="en-US" altLang="ko-KR" sz="900"/>
              <a:t>: H. Noh, S. Hong, and B. Han, “Learning deconvolution network for semantic segmentation,” in ICCV 2015</a:t>
            </a:r>
            <a:endParaRPr lang="en-US" altLang="ko-KR" sz="900" dirty="0"/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45E639F5-6DFD-4102-8ED7-597B768981E1}"/>
              </a:ext>
            </a:extLst>
          </p:cNvPr>
          <p:cNvCxnSpPr>
            <a:cxnSpLocks/>
          </p:cNvCxnSpPr>
          <p:nvPr/>
        </p:nvCxnSpPr>
        <p:spPr>
          <a:xfrm>
            <a:off x="5327440" y="6561125"/>
            <a:ext cx="6518729" cy="0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F0148284-D530-4BDF-85A8-F73EE3753F1A}"/>
              </a:ext>
            </a:extLst>
          </p:cNvPr>
          <p:cNvSpPr/>
          <p:nvPr/>
        </p:nvSpPr>
        <p:spPr>
          <a:xfrm>
            <a:off x="10763794" y="271708"/>
            <a:ext cx="245582" cy="245582"/>
          </a:xfrm>
          <a:prstGeom prst="rect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E679C23-225F-4C20-9B94-2A0E72D901AE}"/>
              </a:ext>
            </a:extLst>
          </p:cNvPr>
          <p:cNvSpPr/>
          <p:nvPr/>
        </p:nvSpPr>
        <p:spPr>
          <a:xfrm>
            <a:off x="11218381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883A2142-0A78-4CA5-97F3-B7A8C189B9C2}"/>
              </a:ext>
            </a:extLst>
          </p:cNvPr>
          <p:cNvSpPr/>
          <p:nvPr/>
        </p:nvSpPr>
        <p:spPr>
          <a:xfrm>
            <a:off x="11668358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61BE8A5-2F71-46E8-B88A-4C2B46388096}"/>
              </a:ext>
            </a:extLst>
          </p:cNvPr>
          <p:cNvSpPr/>
          <p:nvPr/>
        </p:nvSpPr>
        <p:spPr>
          <a:xfrm>
            <a:off x="6619613" y="1549309"/>
            <a:ext cx="516165" cy="3349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75F3CB4-5A99-4B1F-AFAA-6FF0DCF586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2328" y="1609137"/>
            <a:ext cx="4852887" cy="3439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8553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674FF39-3B2D-432A-961E-F38F91EC5418}"/>
              </a:ext>
            </a:extLst>
          </p:cNvPr>
          <p:cNvSpPr txBox="1"/>
          <p:nvPr/>
        </p:nvSpPr>
        <p:spPr>
          <a:xfrm>
            <a:off x="633402" y="104751"/>
            <a:ext cx="9592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Training</a:t>
            </a:r>
            <a:endParaRPr lang="ko-KR" altLang="en-US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9F2209-AF71-4128-9A6B-9B71A5BF0783}"/>
              </a:ext>
            </a:extLst>
          </p:cNvPr>
          <p:cNvSpPr txBox="1"/>
          <p:nvPr/>
        </p:nvSpPr>
        <p:spPr>
          <a:xfrm>
            <a:off x="633401" y="575761"/>
            <a:ext cx="9517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(2) Two-stage Training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7F2686-3CE1-4BE2-9E69-0B540C801E4D}"/>
              </a:ext>
            </a:extLst>
          </p:cNvPr>
          <p:cNvSpPr txBox="1"/>
          <p:nvPr/>
        </p:nvSpPr>
        <p:spPr>
          <a:xfrm>
            <a:off x="50852" y="61401"/>
            <a:ext cx="7938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4.</a:t>
            </a:r>
            <a:endParaRPr lang="ko-KR" altLang="en-US" sz="5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B7A196-FF4C-4A73-A6F2-2138192B8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26</a:t>
            </a:fld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90B7D2F-071E-4780-9E79-7067FAF33EE5}"/>
              </a:ext>
            </a:extLst>
          </p:cNvPr>
          <p:cNvSpPr txBox="1"/>
          <p:nvPr/>
        </p:nvSpPr>
        <p:spPr>
          <a:xfrm>
            <a:off x="867560" y="1000143"/>
            <a:ext cx="10864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Segmentation </a:t>
            </a:r>
            <a:r>
              <a:rPr lang="ko-KR" altLang="en-US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테스크 대비 적은 데이터의 수를 해결</a:t>
            </a:r>
            <a:endParaRPr lang="ko-KR" altLang="en-US" sz="2400" dirty="0">
              <a:solidFill>
                <a:schemeClr val="bg2">
                  <a:lumMod val="1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3" name="Picture 4" descr="https://static.thenounproject.com/png/1743862-200.png">
            <a:hlinkClick r:id="rId2" tooltip="Check"/>
            <a:extLst>
              <a:ext uri="{FF2B5EF4-FFF2-40B4-BE49-F238E27FC236}">
                <a16:creationId xmlns:a16="http://schemas.microsoft.com/office/drawing/2014/main" id="{0372E0E8-2C51-4BB7-B564-F9FD809C9F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  <a14:imgEffect>
                      <a14:saturation sat="1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78" y="1073797"/>
            <a:ext cx="331701" cy="31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5B96CB72-880E-40A4-88E5-C7DC4392DB6B}"/>
              </a:ext>
            </a:extLst>
          </p:cNvPr>
          <p:cNvSpPr txBox="1"/>
          <p:nvPr/>
        </p:nvSpPr>
        <p:spPr>
          <a:xfrm>
            <a:off x="5243682" y="6586292"/>
            <a:ext cx="621997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출처 </a:t>
            </a:r>
            <a:r>
              <a:rPr lang="en-US" altLang="ko-KR" sz="900"/>
              <a:t>: H. Noh, S. Hong, and B. Han, “Learning deconvolution network for semantic segmentation,” in ICCV 2015</a:t>
            </a:r>
            <a:endParaRPr lang="en-US" altLang="ko-KR" sz="900" dirty="0"/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45E639F5-6DFD-4102-8ED7-597B768981E1}"/>
              </a:ext>
            </a:extLst>
          </p:cNvPr>
          <p:cNvCxnSpPr>
            <a:cxnSpLocks/>
          </p:cNvCxnSpPr>
          <p:nvPr/>
        </p:nvCxnSpPr>
        <p:spPr>
          <a:xfrm>
            <a:off x="5327440" y="6561125"/>
            <a:ext cx="6518729" cy="0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F0148284-D530-4BDF-85A8-F73EE3753F1A}"/>
              </a:ext>
            </a:extLst>
          </p:cNvPr>
          <p:cNvSpPr/>
          <p:nvPr/>
        </p:nvSpPr>
        <p:spPr>
          <a:xfrm>
            <a:off x="10763794" y="271708"/>
            <a:ext cx="245582" cy="245582"/>
          </a:xfrm>
          <a:prstGeom prst="rect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E679C23-225F-4C20-9B94-2A0E72D901AE}"/>
              </a:ext>
            </a:extLst>
          </p:cNvPr>
          <p:cNvSpPr/>
          <p:nvPr/>
        </p:nvSpPr>
        <p:spPr>
          <a:xfrm>
            <a:off x="11218381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883A2142-0A78-4CA5-97F3-B7A8C189B9C2}"/>
              </a:ext>
            </a:extLst>
          </p:cNvPr>
          <p:cNvSpPr/>
          <p:nvPr/>
        </p:nvSpPr>
        <p:spPr>
          <a:xfrm>
            <a:off x="11668358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61BE8A5-2F71-46E8-B88A-4C2B46388096}"/>
              </a:ext>
            </a:extLst>
          </p:cNvPr>
          <p:cNvSpPr/>
          <p:nvPr/>
        </p:nvSpPr>
        <p:spPr>
          <a:xfrm>
            <a:off x="6619613" y="1549309"/>
            <a:ext cx="516165" cy="3349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A55D08B-155F-433A-884D-A67DAD34EB73}"/>
              </a:ext>
            </a:extLst>
          </p:cNvPr>
          <p:cNvSpPr txBox="1"/>
          <p:nvPr/>
        </p:nvSpPr>
        <p:spPr>
          <a:xfrm>
            <a:off x="772719" y="1467584"/>
            <a:ext cx="11141221" cy="4370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latinLnBrk="0">
              <a:buFont typeface="+mj-lt"/>
              <a:buAutoNum type="arabicPeriod"/>
            </a:pP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Batch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Normalization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으로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local optima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에 빠지는 문제를 어느정도 해결하지만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충분하지 않음 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914400" lvl="1" indent="-457200" latinLnBrk="0">
              <a:buFont typeface="Arial" panose="020B0604020202020204" pitchFamily="34" charset="0"/>
              <a:buChar char="•"/>
            </a:pP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학습수가 적어서 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Deconvolution network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의 장점이 감소 </a:t>
            </a:r>
            <a:endParaRPr lang="en-US" altLang="ko-KR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indent="-457200" latinLnBrk="0">
              <a:buFont typeface="+mj-lt"/>
              <a:buAutoNum type="arabicPeriod"/>
            </a:pP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indent="-457200" latinLnBrk="0">
              <a:buFont typeface="+mj-lt"/>
              <a:buAutoNum type="arabicPeriod"/>
            </a:pP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Two-stage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의 학습방법을 도입해서 위의 문제를 해결 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914400" lvl="1" indent="-457200" latinLnBrk="0">
              <a:buFont typeface="Arial" panose="020B0604020202020204" pitchFamily="34" charset="0"/>
              <a:buChar char="•"/>
            </a:pP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1 stage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에서는 쉬운 예제를 학습</a:t>
            </a:r>
            <a:endParaRPr lang="en-US" altLang="ko-KR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371600" lvl="2" indent="-457200" latinLnBrk="0">
              <a:buFont typeface="Arial" panose="020B0604020202020204" pitchFamily="34" charset="0"/>
              <a:buChar char="•"/>
            </a:pP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object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를 중심으로 하는 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object instance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를 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crop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함 </a:t>
            </a:r>
            <a:endParaRPr lang="en-US" altLang="ko-KR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371600" lvl="2" indent="-457200" latinLnBrk="0">
              <a:buFont typeface="Arial" panose="020B0604020202020204" pitchFamily="34" charset="0"/>
              <a:buChar char="•"/>
            </a:pP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이렇게 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object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의 위치와 크기의 변동을 줄임으로써 적은 학습 데이터로 효과적인 성능을 낼 수 있ㅇㅁ  </a:t>
            </a:r>
            <a:endParaRPr lang="en-US" altLang="ko-KR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371600" lvl="2" indent="-457200" latinLnBrk="0">
              <a:buFont typeface="Arial" panose="020B0604020202020204" pitchFamily="34" charset="0"/>
              <a:buChar char="•"/>
            </a:pPr>
            <a:endParaRPr lang="en-US" altLang="ko-KR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371600" lvl="2" indent="-457200" latinLnBrk="0">
              <a:buFont typeface="Arial" panose="020B0604020202020204" pitchFamily="34" charset="0"/>
              <a:buChar char="•"/>
            </a:pPr>
            <a:endParaRPr lang="en-US" altLang="ko-KR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914400" lvl="1" indent="-457200" latinLnBrk="0">
              <a:buFont typeface="Arial" panose="020B0604020202020204" pitchFamily="34" charset="0"/>
              <a:buChar char="•"/>
            </a:pP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2 stage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에서는 보다 어려운 예제를 통해서 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fine-tuning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의 과정을 거침 </a:t>
            </a:r>
            <a:endParaRPr lang="en-US" altLang="ko-KR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371600" lvl="2" indent="-457200" latinLnBrk="0">
              <a:buFont typeface="Arial" panose="020B0604020202020204" pitchFamily="34" charset="0"/>
              <a:buChar char="•"/>
            </a:pP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보다 어려운 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example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을 통해서 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fine tunin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하는 과정을 거침</a:t>
            </a:r>
            <a:endParaRPr lang="en-US" altLang="ko-KR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371600" lvl="2" indent="-457200" latinLnBrk="0">
              <a:buFont typeface="Arial" panose="020B0604020202020204" pitchFamily="34" charset="0"/>
              <a:buChar char="•"/>
            </a:pP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ground-truth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와 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overlapped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이 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IoU 0.5 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이상인 후보자들만 추출 </a:t>
            </a:r>
            <a:endParaRPr lang="en-US" altLang="ko-KR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371600" lvl="2" indent="-457200" latinLnBrk="0">
              <a:buFont typeface="Arial" panose="020B0604020202020204" pitchFamily="34" charset="0"/>
              <a:buChar char="•"/>
            </a:pP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2 stage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를 통해서 네트워크가 보다 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robust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 해짐 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물체의 위치와 크기가 훈련의 예제에 따라 다를 수 있기에 훈련을 더 어렵게 만듬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  <a:p>
            <a:pPr marL="1371600" lvl="2" indent="-457200" latinLnBrk="0">
              <a:buFont typeface="Arial" panose="020B0604020202020204" pitchFamily="34" charset="0"/>
              <a:buChar char="•"/>
            </a:pP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62947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674FF39-3B2D-432A-961E-F38F91EC5418}"/>
              </a:ext>
            </a:extLst>
          </p:cNvPr>
          <p:cNvSpPr txBox="1"/>
          <p:nvPr/>
        </p:nvSpPr>
        <p:spPr>
          <a:xfrm>
            <a:off x="633402" y="104751"/>
            <a:ext cx="9592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Inference</a:t>
            </a:r>
            <a:endParaRPr lang="ko-KR" altLang="en-US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9F2209-AF71-4128-9A6B-9B71A5BF0783}"/>
              </a:ext>
            </a:extLst>
          </p:cNvPr>
          <p:cNvSpPr txBox="1"/>
          <p:nvPr/>
        </p:nvSpPr>
        <p:spPr>
          <a:xfrm>
            <a:off x="633401" y="575761"/>
            <a:ext cx="9517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(0) Overview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7F2686-3CE1-4BE2-9E69-0B540C801E4D}"/>
              </a:ext>
            </a:extLst>
          </p:cNvPr>
          <p:cNvSpPr txBox="1"/>
          <p:nvPr/>
        </p:nvSpPr>
        <p:spPr>
          <a:xfrm>
            <a:off x="50852" y="61401"/>
            <a:ext cx="7938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5.</a:t>
            </a:r>
            <a:endParaRPr lang="ko-KR" altLang="en-US" sz="5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B7A196-FF4C-4A73-A6F2-2138192B8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27</a:t>
            </a:fld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90B7D2F-071E-4780-9E79-7067FAF33EE5}"/>
              </a:ext>
            </a:extLst>
          </p:cNvPr>
          <p:cNvSpPr txBox="1"/>
          <p:nvPr/>
        </p:nvSpPr>
        <p:spPr>
          <a:xfrm>
            <a:off x="867560" y="1000143"/>
            <a:ext cx="10864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Inference </a:t>
            </a:r>
            <a:r>
              <a:rPr lang="ko-KR" altLang="en-US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과정 </a:t>
            </a:r>
            <a:endParaRPr lang="ko-KR" altLang="en-US" sz="2400" dirty="0">
              <a:solidFill>
                <a:schemeClr val="bg2">
                  <a:lumMod val="1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3" name="Picture 4" descr="https://static.thenounproject.com/png/1743862-200.png">
            <a:hlinkClick r:id="rId2" tooltip="Check"/>
            <a:extLst>
              <a:ext uri="{FF2B5EF4-FFF2-40B4-BE49-F238E27FC236}">
                <a16:creationId xmlns:a16="http://schemas.microsoft.com/office/drawing/2014/main" id="{0372E0E8-2C51-4BB7-B564-F9FD809C9F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  <a14:imgEffect>
                      <a14:saturation sat="1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78" y="1073797"/>
            <a:ext cx="331701" cy="31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5B96CB72-880E-40A4-88E5-C7DC4392DB6B}"/>
              </a:ext>
            </a:extLst>
          </p:cNvPr>
          <p:cNvSpPr txBox="1"/>
          <p:nvPr/>
        </p:nvSpPr>
        <p:spPr>
          <a:xfrm>
            <a:off x="5243682" y="6586292"/>
            <a:ext cx="621997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출처 </a:t>
            </a:r>
            <a:r>
              <a:rPr lang="en-US" altLang="ko-KR" sz="900"/>
              <a:t>: H. Noh, S. Hong, and B. Han, “Learning deconvolution network for semantic segmentation,” in ICCV 2015</a:t>
            </a:r>
            <a:endParaRPr lang="en-US" altLang="ko-KR" sz="900" dirty="0"/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45E639F5-6DFD-4102-8ED7-597B768981E1}"/>
              </a:ext>
            </a:extLst>
          </p:cNvPr>
          <p:cNvCxnSpPr>
            <a:cxnSpLocks/>
          </p:cNvCxnSpPr>
          <p:nvPr/>
        </p:nvCxnSpPr>
        <p:spPr>
          <a:xfrm>
            <a:off x="5327440" y="6561125"/>
            <a:ext cx="6518729" cy="0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F0148284-D530-4BDF-85A8-F73EE3753F1A}"/>
              </a:ext>
            </a:extLst>
          </p:cNvPr>
          <p:cNvSpPr/>
          <p:nvPr/>
        </p:nvSpPr>
        <p:spPr>
          <a:xfrm>
            <a:off x="10763794" y="271708"/>
            <a:ext cx="245582" cy="245582"/>
          </a:xfrm>
          <a:prstGeom prst="rect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E679C23-225F-4C20-9B94-2A0E72D901AE}"/>
              </a:ext>
            </a:extLst>
          </p:cNvPr>
          <p:cNvSpPr/>
          <p:nvPr/>
        </p:nvSpPr>
        <p:spPr>
          <a:xfrm>
            <a:off x="11218381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883A2142-0A78-4CA5-97F3-B7A8C189B9C2}"/>
              </a:ext>
            </a:extLst>
          </p:cNvPr>
          <p:cNvSpPr/>
          <p:nvPr/>
        </p:nvSpPr>
        <p:spPr>
          <a:xfrm>
            <a:off x="11668358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61BE8A5-2F71-46E8-B88A-4C2B46388096}"/>
              </a:ext>
            </a:extLst>
          </p:cNvPr>
          <p:cNvSpPr/>
          <p:nvPr/>
        </p:nvSpPr>
        <p:spPr>
          <a:xfrm>
            <a:off x="6619613" y="1549309"/>
            <a:ext cx="516165" cy="3349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B397428-A3E2-4CED-8FAA-70372ECCB249}"/>
              </a:ext>
            </a:extLst>
          </p:cNvPr>
          <p:cNvSpPr txBox="1"/>
          <p:nvPr/>
        </p:nvSpPr>
        <p:spPr>
          <a:xfrm>
            <a:off x="772719" y="1467584"/>
            <a:ext cx="1114122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latinLnBrk="0">
              <a:buFont typeface="+mj-lt"/>
              <a:buAutoNum type="arabicPeriod"/>
            </a:pP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Individual instance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에 대해서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semantic segmentation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의 학습을 수행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 latinLnBrk="0">
              <a:buFont typeface="+mj-lt"/>
              <a:buAutoNum type="arabicPeriod"/>
            </a:pP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 latinLnBrk="0">
              <a:buFont typeface="+mj-lt"/>
              <a:buAutoNum type="arabicPeriod"/>
            </a:pP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평가 데이터에 대해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, candidate proposals (individual proposals)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를 생성하고 학습된 모델을 적용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 latinLnBrk="0">
              <a:buFont typeface="+mj-lt"/>
              <a:buAutoNum type="arabicPeriod"/>
            </a:pP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 latinLnBrk="0">
              <a:buFont typeface="+mj-lt"/>
              <a:buAutoNum type="arabicPeriod"/>
            </a:pP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에서 만들어진 모든 결과를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aggregate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해서 전체 이미지를 만듬 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800100" lvl="1" indent="-342900" latinLnBrk="0">
              <a:buFont typeface="Arial" panose="020B0604020202020204" pitchFamily="34" charset="0"/>
              <a:buChar char="•"/>
            </a:pP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하나의 이미지에서도 여러개의 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candidate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가 나올 수 있고 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candidat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간에도 겹치는 부분이 있을 수 있음 </a:t>
            </a:r>
            <a:endParaRPr lang="en-US" altLang="ko-KR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800100" lvl="1" indent="-342900" latinLnBrk="0">
              <a:buFont typeface="Arial" panose="020B0604020202020204" pitchFamily="34" charset="0"/>
              <a:buChar char="•"/>
            </a:pP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이러한 부분을 모두 모아서 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aggregate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를 수행 </a:t>
            </a:r>
            <a:endParaRPr lang="en-US" altLang="ko-KR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 latinLnBrk="0">
              <a:buFont typeface="+mj-lt"/>
              <a:buAutoNum type="arabicPeriod"/>
            </a:pP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 latinLnBrk="0">
              <a:buFont typeface="+mj-lt"/>
              <a:buAutoNum type="arabicPeriod"/>
            </a:pP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추가적으로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FCN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과 결합시에 성능이 좀 더 좋아짐 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 latinLnBrk="0">
              <a:buFont typeface="+mj-lt"/>
              <a:buAutoNum type="arabicPeriod"/>
            </a:pP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 latinLnBrk="0">
              <a:buFont typeface="+mj-lt"/>
              <a:buAutoNum type="arabicPeriod"/>
            </a:pP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4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에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CRF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를 적용시에 성능이 좀 더 좋아짐 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75967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674FF39-3B2D-432A-961E-F38F91EC5418}"/>
              </a:ext>
            </a:extLst>
          </p:cNvPr>
          <p:cNvSpPr txBox="1"/>
          <p:nvPr/>
        </p:nvSpPr>
        <p:spPr>
          <a:xfrm>
            <a:off x="633402" y="104751"/>
            <a:ext cx="9592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Inference</a:t>
            </a:r>
            <a:endParaRPr lang="ko-KR" altLang="en-US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9F2209-AF71-4128-9A6B-9B71A5BF0783}"/>
              </a:ext>
            </a:extLst>
          </p:cNvPr>
          <p:cNvSpPr txBox="1"/>
          <p:nvPr/>
        </p:nvSpPr>
        <p:spPr>
          <a:xfrm>
            <a:off x="633401" y="575761"/>
            <a:ext cx="9517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(1) Aggregating Instance-wise Segmentation Maps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7F2686-3CE1-4BE2-9E69-0B540C801E4D}"/>
              </a:ext>
            </a:extLst>
          </p:cNvPr>
          <p:cNvSpPr txBox="1"/>
          <p:nvPr/>
        </p:nvSpPr>
        <p:spPr>
          <a:xfrm>
            <a:off x="50852" y="61401"/>
            <a:ext cx="7938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5.</a:t>
            </a:r>
            <a:endParaRPr lang="ko-KR" altLang="en-US" sz="5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B7A196-FF4C-4A73-A6F2-2138192B8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28</a:t>
            </a:fld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90B7D2F-071E-4780-9E79-7067FAF33EE5}"/>
              </a:ext>
            </a:extLst>
          </p:cNvPr>
          <p:cNvSpPr txBox="1"/>
          <p:nvPr/>
        </p:nvSpPr>
        <p:spPr>
          <a:xfrm>
            <a:off x="867560" y="1000143"/>
            <a:ext cx="10864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Inference </a:t>
            </a:r>
            <a:r>
              <a:rPr lang="ko-KR" altLang="en-US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과정 </a:t>
            </a:r>
            <a:endParaRPr lang="ko-KR" altLang="en-US" sz="2400" dirty="0">
              <a:solidFill>
                <a:schemeClr val="bg2">
                  <a:lumMod val="1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3" name="Picture 4" descr="https://static.thenounproject.com/png/1743862-200.png">
            <a:hlinkClick r:id="rId2" tooltip="Check"/>
            <a:extLst>
              <a:ext uri="{FF2B5EF4-FFF2-40B4-BE49-F238E27FC236}">
                <a16:creationId xmlns:a16="http://schemas.microsoft.com/office/drawing/2014/main" id="{0372E0E8-2C51-4BB7-B564-F9FD809C9F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  <a14:imgEffect>
                      <a14:saturation sat="1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78" y="1073797"/>
            <a:ext cx="331701" cy="31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5B96CB72-880E-40A4-88E5-C7DC4392DB6B}"/>
              </a:ext>
            </a:extLst>
          </p:cNvPr>
          <p:cNvSpPr txBox="1"/>
          <p:nvPr/>
        </p:nvSpPr>
        <p:spPr>
          <a:xfrm>
            <a:off x="5243682" y="6586292"/>
            <a:ext cx="621997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출처 </a:t>
            </a:r>
            <a:r>
              <a:rPr lang="en-US" altLang="ko-KR" sz="900"/>
              <a:t>: H. Noh, S. Hong, and B. Han, “Learning deconvolution network for semantic segmentation,” in ICCV 2015</a:t>
            </a:r>
            <a:endParaRPr lang="en-US" altLang="ko-KR" sz="900" dirty="0"/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45E639F5-6DFD-4102-8ED7-597B768981E1}"/>
              </a:ext>
            </a:extLst>
          </p:cNvPr>
          <p:cNvCxnSpPr>
            <a:cxnSpLocks/>
          </p:cNvCxnSpPr>
          <p:nvPr/>
        </p:nvCxnSpPr>
        <p:spPr>
          <a:xfrm>
            <a:off x="5327440" y="6561125"/>
            <a:ext cx="6518729" cy="0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F0148284-D530-4BDF-85A8-F73EE3753F1A}"/>
              </a:ext>
            </a:extLst>
          </p:cNvPr>
          <p:cNvSpPr/>
          <p:nvPr/>
        </p:nvSpPr>
        <p:spPr>
          <a:xfrm>
            <a:off x="10763794" y="271708"/>
            <a:ext cx="245582" cy="245582"/>
          </a:xfrm>
          <a:prstGeom prst="rect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E679C23-225F-4C20-9B94-2A0E72D901AE}"/>
              </a:ext>
            </a:extLst>
          </p:cNvPr>
          <p:cNvSpPr/>
          <p:nvPr/>
        </p:nvSpPr>
        <p:spPr>
          <a:xfrm>
            <a:off x="11218381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883A2142-0A78-4CA5-97F3-B7A8C189B9C2}"/>
              </a:ext>
            </a:extLst>
          </p:cNvPr>
          <p:cNvSpPr/>
          <p:nvPr/>
        </p:nvSpPr>
        <p:spPr>
          <a:xfrm>
            <a:off x="11668358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61BE8A5-2F71-46E8-B88A-4C2B46388096}"/>
              </a:ext>
            </a:extLst>
          </p:cNvPr>
          <p:cNvSpPr/>
          <p:nvPr/>
        </p:nvSpPr>
        <p:spPr>
          <a:xfrm>
            <a:off x="6619613" y="1549309"/>
            <a:ext cx="516165" cy="3349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B397428-A3E2-4CED-8FAA-70372ECCB249}"/>
              </a:ext>
            </a:extLst>
          </p:cNvPr>
          <p:cNvSpPr txBox="1"/>
          <p:nvPr/>
        </p:nvSpPr>
        <p:spPr>
          <a:xfrm>
            <a:off x="772719" y="1459195"/>
            <a:ext cx="11141221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latinLnBrk="0">
              <a:buFont typeface="+mj-lt"/>
              <a:buAutoNum type="arabicPeriod"/>
            </a:pP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Proposal 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과정에서 배경만 포함되거나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object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가 잘리는 문제들이 발생 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800100" lvl="1" indent="-342900" latinLnBrk="0">
              <a:buFont typeface="Arial" panose="020B0604020202020204" pitchFamily="34" charset="0"/>
              <a:buChar char="•"/>
            </a:pP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해당 문제는 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Proposals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를 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Aggregation 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하면서 해결 </a:t>
            </a:r>
            <a:endParaRPr lang="en-US" altLang="ko-KR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800100" lvl="1" indent="-342900" latinLnBrk="0">
              <a:buFont typeface="Arial" panose="020B0604020202020204" pitchFamily="34" charset="0"/>
              <a:buChar char="•"/>
            </a:pP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Pixel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에 대해 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Average or Maximum 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값을 취함 </a:t>
            </a:r>
            <a:endParaRPr lang="en-US" altLang="ko-KR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800100" lvl="1" indent="-342900" latinLnBrk="0">
              <a:buFont typeface="Arial" panose="020B0604020202020204" pitchFamily="34" charset="0"/>
              <a:buChar char="•"/>
            </a:pPr>
            <a:endParaRPr lang="en-US" altLang="ko-KR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 latinLnBrk="0">
              <a:buFont typeface="+mj-lt"/>
              <a:buAutoNum type="arabicPeriod"/>
            </a:pP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i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번째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proposals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에 대해서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W * H * C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의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output score maps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를 생성 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800100" lvl="1" indent="-342900" latinLnBrk="0">
              <a:buFont typeface="Arial" panose="020B0604020202020204" pitchFamily="34" charset="0"/>
              <a:buChar char="•"/>
            </a:pP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W * H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는 너비와 높이를 의미하고 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C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는 클래스의 수를 의미 </a:t>
            </a:r>
            <a:endParaRPr lang="en-US" altLang="ko-KR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800100" lvl="1" indent="-342900" latinLnBrk="0">
              <a:buFont typeface="Arial" panose="020B0604020202020204" pitchFamily="34" charset="0"/>
              <a:buChar char="•"/>
            </a:pP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Crop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했기에 이미지의 남은 부분은 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Zero-padding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을 적용 </a:t>
            </a:r>
            <a:endParaRPr lang="en-US" altLang="ko-KR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800100" lvl="1" indent="-342900" latinLnBrk="0">
              <a:buFont typeface="Arial" panose="020B0604020202020204" pitchFamily="34" charset="0"/>
              <a:buChar char="•"/>
            </a:pP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이후 하나의 이미지에 대해 발생한 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proposals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들의 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Max, Mean Aggregation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을 취함 </a:t>
            </a:r>
            <a:endParaRPr lang="en-US" altLang="ko-KR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800100" lvl="1" indent="-342900" latinLnBrk="0">
              <a:buFont typeface="Arial" panose="020B0604020202020204" pitchFamily="34" charset="0"/>
              <a:buChar char="•"/>
            </a:pP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마지막으로 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CFR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를 적용 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A4A14A5-E798-4197-89FF-0F1DEEA475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64522" y="3898860"/>
            <a:ext cx="3676650" cy="4953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826C64B-78A7-42FF-8D8B-BF015C7BD9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64522" y="4513280"/>
            <a:ext cx="3667125" cy="67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7319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674FF39-3B2D-432A-961E-F38F91EC5418}"/>
              </a:ext>
            </a:extLst>
          </p:cNvPr>
          <p:cNvSpPr txBox="1"/>
          <p:nvPr/>
        </p:nvSpPr>
        <p:spPr>
          <a:xfrm>
            <a:off x="633402" y="104751"/>
            <a:ext cx="9592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Inference</a:t>
            </a:r>
            <a:endParaRPr lang="ko-KR" altLang="en-US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9F2209-AF71-4128-9A6B-9B71A5BF0783}"/>
              </a:ext>
            </a:extLst>
          </p:cNvPr>
          <p:cNvSpPr txBox="1"/>
          <p:nvPr/>
        </p:nvSpPr>
        <p:spPr>
          <a:xfrm>
            <a:off x="633401" y="575761"/>
            <a:ext cx="9517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(2) Ensemble</a:t>
            </a:r>
            <a:r>
              <a:rPr lang="ko-KR" altLang="en-US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with</a:t>
            </a:r>
            <a:r>
              <a:rPr lang="ko-KR" altLang="en-US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FCN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7F2686-3CE1-4BE2-9E69-0B540C801E4D}"/>
              </a:ext>
            </a:extLst>
          </p:cNvPr>
          <p:cNvSpPr txBox="1"/>
          <p:nvPr/>
        </p:nvSpPr>
        <p:spPr>
          <a:xfrm>
            <a:off x="50852" y="61401"/>
            <a:ext cx="7938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5.</a:t>
            </a:r>
            <a:endParaRPr lang="ko-KR" altLang="en-US" sz="5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B7A196-FF4C-4A73-A6F2-2138192B8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29</a:t>
            </a:fld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90B7D2F-071E-4780-9E79-7067FAF33EE5}"/>
              </a:ext>
            </a:extLst>
          </p:cNvPr>
          <p:cNvSpPr txBox="1"/>
          <p:nvPr/>
        </p:nvSpPr>
        <p:spPr>
          <a:xfrm>
            <a:off x="867560" y="1000143"/>
            <a:ext cx="10864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FCN vs DeconvNet</a:t>
            </a:r>
            <a:endParaRPr lang="ko-KR" altLang="en-US" sz="2400" dirty="0">
              <a:solidFill>
                <a:schemeClr val="bg2">
                  <a:lumMod val="1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3" name="Picture 4" descr="https://static.thenounproject.com/png/1743862-200.png">
            <a:hlinkClick r:id="rId2" tooltip="Check"/>
            <a:extLst>
              <a:ext uri="{FF2B5EF4-FFF2-40B4-BE49-F238E27FC236}">
                <a16:creationId xmlns:a16="http://schemas.microsoft.com/office/drawing/2014/main" id="{0372E0E8-2C51-4BB7-B564-F9FD809C9F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  <a14:imgEffect>
                      <a14:saturation sat="1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78" y="1073797"/>
            <a:ext cx="331701" cy="31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5B96CB72-880E-40A4-88E5-C7DC4392DB6B}"/>
              </a:ext>
            </a:extLst>
          </p:cNvPr>
          <p:cNvSpPr txBox="1"/>
          <p:nvPr/>
        </p:nvSpPr>
        <p:spPr>
          <a:xfrm>
            <a:off x="5243682" y="6586292"/>
            <a:ext cx="621997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출처 </a:t>
            </a:r>
            <a:r>
              <a:rPr lang="en-US" altLang="ko-KR" sz="900"/>
              <a:t>: H. Noh, S. Hong, and B. Han, “Learning deconvolution network for semantic segmentation,” in ICCV 2015</a:t>
            </a:r>
            <a:endParaRPr lang="en-US" altLang="ko-KR" sz="900" dirty="0"/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45E639F5-6DFD-4102-8ED7-597B768981E1}"/>
              </a:ext>
            </a:extLst>
          </p:cNvPr>
          <p:cNvCxnSpPr>
            <a:cxnSpLocks/>
          </p:cNvCxnSpPr>
          <p:nvPr/>
        </p:nvCxnSpPr>
        <p:spPr>
          <a:xfrm>
            <a:off x="5327440" y="6561125"/>
            <a:ext cx="6518729" cy="0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F0148284-D530-4BDF-85A8-F73EE3753F1A}"/>
              </a:ext>
            </a:extLst>
          </p:cNvPr>
          <p:cNvSpPr/>
          <p:nvPr/>
        </p:nvSpPr>
        <p:spPr>
          <a:xfrm>
            <a:off x="10763794" y="271708"/>
            <a:ext cx="245582" cy="245582"/>
          </a:xfrm>
          <a:prstGeom prst="rect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E679C23-225F-4C20-9B94-2A0E72D901AE}"/>
              </a:ext>
            </a:extLst>
          </p:cNvPr>
          <p:cNvSpPr/>
          <p:nvPr/>
        </p:nvSpPr>
        <p:spPr>
          <a:xfrm>
            <a:off x="11218381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883A2142-0A78-4CA5-97F3-B7A8C189B9C2}"/>
              </a:ext>
            </a:extLst>
          </p:cNvPr>
          <p:cNvSpPr/>
          <p:nvPr/>
        </p:nvSpPr>
        <p:spPr>
          <a:xfrm>
            <a:off x="11668358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61BE8A5-2F71-46E8-B88A-4C2B46388096}"/>
              </a:ext>
            </a:extLst>
          </p:cNvPr>
          <p:cNvSpPr/>
          <p:nvPr/>
        </p:nvSpPr>
        <p:spPr>
          <a:xfrm>
            <a:off x="6619613" y="1549309"/>
            <a:ext cx="516165" cy="3349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B397428-A3E2-4CED-8FAA-70372ECCB249}"/>
              </a:ext>
            </a:extLst>
          </p:cNvPr>
          <p:cNvSpPr txBox="1"/>
          <p:nvPr/>
        </p:nvSpPr>
        <p:spPr>
          <a:xfrm>
            <a:off x="772719" y="1467584"/>
            <a:ext cx="11141221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latinLnBrk="0">
              <a:buFont typeface="+mj-lt"/>
              <a:buAutoNum type="arabicPeriod"/>
            </a:pP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DeconvNet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은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fine-details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를 잘 잡는 반면에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FCN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은 전반적인 모양을 잘 잡음 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 latinLnBrk="0">
              <a:buFont typeface="+mj-lt"/>
              <a:buAutoNum type="arabicPeriod"/>
            </a:pP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 latinLnBrk="0">
              <a:buFont typeface="+mj-lt"/>
              <a:buAutoNum type="arabicPeriod"/>
            </a:pP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Instance-wise prediction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은 다양한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scales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의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object 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모양을 잡는데는 도움을 줌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 latinLnBrk="0">
              <a:buFont typeface="+mj-lt"/>
              <a:buAutoNum type="arabicPeriod"/>
            </a:pP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 latinLnBrk="0">
              <a:buFont typeface="+mj-lt"/>
              <a:buAutoNum type="arabicPeriod"/>
            </a:pP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Semantic Segmentation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은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context 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정보를 같이 잡는다는 장점이 있음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 latinLnBrk="0">
              <a:buFont typeface="+mj-lt"/>
              <a:buAutoNum type="arabicPeriod"/>
            </a:pP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 latinLnBrk="0">
              <a:buFont typeface="+mj-lt"/>
              <a:buAutoNum type="arabicPeriod"/>
            </a:pP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DeconvNet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의 장점인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와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FCN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의 장점인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을 결합시에 성능향상이 큰 폭으로 됨 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800100" lvl="1" indent="-342900" latinLnBrk="0">
              <a:buFont typeface="Arial" panose="020B0604020202020204" pitchFamily="34" charset="0"/>
              <a:buChar char="•"/>
            </a:pP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독립적으로 모델을 시행한 후에 둘의 결과를 평균내고 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CRF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를 적용 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791198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82006E1-8CA5-4E6E-A065-63ABF7801F7B}"/>
              </a:ext>
            </a:extLst>
          </p:cNvPr>
          <p:cNvSpPr txBox="1"/>
          <p:nvPr/>
        </p:nvSpPr>
        <p:spPr>
          <a:xfrm>
            <a:off x="402335" y="886253"/>
            <a:ext cx="326243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전처리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76C2BEE-C3C2-4CE8-A6BD-0D23A40657E2}"/>
              </a:ext>
            </a:extLst>
          </p:cNvPr>
          <p:cNvSpPr/>
          <p:nvPr/>
        </p:nvSpPr>
        <p:spPr>
          <a:xfrm>
            <a:off x="508078" y="2479944"/>
            <a:ext cx="3682418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1. Data Exploratory Analysis </a:t>
            </a:r>
          </a:p>
          <a:p>
            <a:r>
              <a:rPr lang="en-US" altLang="ko-KR" sz="2000" dirty="0">
                <a:solidFill>
                  <a:schemeClr val="bg1"/>
                </a:soli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   1.1. </a:t>
            </a:r>
            <a:r>
              <a:rPr lang="ko-KR" altLang="en-US" sz="2000" dirty="0">
                <a:solidFill>
                  <a:schemeClr val="bg1"/>
                </a:soli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이미지를 살펴보는 이유</a:t>
            </a:r>
            <a:endParaRPr lang="en-US" altLang="ko-KR" sz="2000" dirty="0">
              <a:solidFill>
                <a:schemeClr val="bg1"/>
              </a:solidFill>
              <a:latin typeface="a타이틀고딕4" panose="02020600000000000000" pitchFamily="18" charset="-127"/>
              <a:ea typeface="a타이틀고딕4" panose="02020600000000000000" pitchFamily="18" charset="-127"/>
            </a:endParaRPr>
          </a:p>
          <a:p>
            <a:endParaRPr lang="en-US" altLang="ko-KR" sz="2000" dirty="0">
              <a:solidFill>
                <a:schemeClr val="bg1"/>
              </a:solidFill>
              <a:latin typeface="a타이틀고딕4" panose="02020600000000000000" pitchFamily="18" charset="-127"/>
              <a:ea typeface="a타이틀고딕4" panose="02020600000000000000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8673FBC-650E-4F8F-BAE1-82D5B9E58E05}"/>
              </a:ext>
            </a:extLst>
          </p:cNvPr>
          <p:cNvSpPr/>
          <p:nvPr/>
        </p:nvSpPr>
        <p:spPr>
          <a:xfrm>
            <a:off x="508078" y="3524348"/>
            <a:ext cx="11175844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3. Augmentation Method </a:t>
            </a:r>
          </a:p>
          <a:p>
            <a:r>
              <a:rPr lang="en-US" altLang="ko-KR" sz="2000" dirty="0">
                <a:solidFill>
                  <a:schemeClr val="bg1"/>
                </a:soli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   3.1. Augmentation</a:t>
            </a:r>
            <a:r>
              <a:rPr lang="ko-KR" altLang="en-US" sz="2000" dirty="0">
                <a:solidFill>
                  <a:schemeClr val="bg1"/>
                </a:soli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을 하는 이유 </a:t>
            </a:r>
            <a:endParaRPr lang="en-US" altLang="ko-KR" sz="2000" dirty="0">
              <a:solidFill>
                <a:schemeClr val="bg1"/>
              </a:solidFill>
              <a:latin typeface="a타이틀고딕4" panose="02020600000000000000" pitchFamily="18" charset="-127"/>
              <a:ea typeface="a타이틀고딕4" panose="02020600000000000000" pitchFamily="18" charset="-127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   3.3. </a:t>
            </a:r>
            <a:r>
              <a:rPr lang="en-US" altLang="ko-KR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Albumentations </a:t>
            </a:r>
            <a:r>
              <a:rPr lang="ko-KR" altLang="en-US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패키지를 이용한 데이터 증강 방법</a:t>
            </a:r>
            <a:endParaRPr lang="en-US" altLang="ko-KR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   3.4. </a:t>
            </a:r>
            <a:r>
              <a:rPr lang="ko-KR" altLang="en-US" sz="2000" dirty="0">
                <a:solidFill>
                  <a:schemeClr val="bg1"/>
                </a:soli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최신 </a:t>
            </a:r>
            <a:r>
              <a:rPr lang="en-US" altLang="ko-KR" sz="2000" dirty="0">
                <a:solidFill>
                  <a:schemeClr val="bg1"/>
                </a:soli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Augmentation </a:t>
            </a:r>
            <a:r>
              <a:rPr lang="ko-KR" altLang="en-US" sz="2000" dirty="0">
                <a:solidFill>
                  <a:schemeClr val="bg1"/>
                </a:soli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기법 </a:t>
            </a:r>
            <a:endParaRPr lang="en-US" altLang="ko-KR" sz="2000" dirty="0">
              <a:solidFill>
                <a:schemeClr val="bg1"/>
              </a:solidFill>
              <a:latin typeface="a타이틀고딕4" panose="02020600000000000000" pitchFamily="18" charset="-127"/>
              <a:ea typeface="a타이틀고딕4" panose="02020600000000000000" pitchFamily="18" charset="-127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   3.5. </a:t>
            </a:r>
            <a:r>
              <a:rPr lang="ko-KR" altLang="en-US" sz="2000" dirty="0">
                <a:solidFill>
                  <a:schemeClr val="bg1"/>
                </a:soli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그 외 </a:t>
            </a:r>
            <a:endParaRPr lang="en-US" altLang="ko-KR" sz="2000" dirty="0">
              <a:solidFill>
                <a:schemeClr val="bg1"/>
              </a:solidFill>
              <a:latin typeface="a타이틀고딕4" panose="02020600000000000000" pitchFamily="18" charset="-127"/>
              <a:ea typeface="a타이틀고딕4" panose="02020600000000000000" pitchFamily="18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34910660-4FF6-484E-ADDB-DBBA940A60BF}"/>
              </a:ext>
            </a:extLst>
          </p:cNvPr>
          <p:cNvCxnSpPr>
            <a:cxnSpLocks/>
          </p:cNvCxnSpPr>
          <p:nvPr/>
        </p:nvCxnSpPr>
        <p:spPr>
          <a:xfrm>
            <a:off x="508078" y="2022796"/>
            <a:ext cx="7836475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CE7EAC33-3B23-4816-83C4-F7DAC38AAAB9}"/>
              </a:ext>
            </a:extLst>
          </p:cNvPr>
          <p:cNvCxnSpPr>
            <a:cxnSpLocks/>
          </p:cNvCxnSpPr>
          <p:nvPr/>
        </p:nvCxnSpPr>
        <p:spPr>
          <a:xfrm>
            <a:off x="508078" y="2101173"/>
            <a:ext cx="891285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래픽 9" descr="상향 추세가 있는 막대 그래프">
            <a:extLst>
              <a:ext uri="{FF2B5EF4-FFF2-40B4-BE49-F238E27FC236}">
                <a16:creationId xmlns:a16="http://schemas.microsoft.com/office/drawing/2014/main" id="{CC96DECA-A456-45EE-8A6A-E5F053A2ED8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63279" y="886253"/>
            <a:ext cx="1155531" cy="1155531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460082B7-2AE4-4E14-B959-CFA1D8F72A40}"/>
              </a:ext>
            </a:extLst>
          </p:cNvPr>
          <p:cNvSpPr/>
          <p:nvPr/>
        </p:nvSpPr>
        <p:spPr>
          <a:xfrm>
            <a:off x="508078" y="3152745"/>
            <a:ext cx="208768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2. Image Resize </a:t>
            </a:r>
          </a:p>
        </p:txBody>
      </p:sp>
    </p:spTree>
    <p:extLst>
      <p:ext uri="{BB962C8B-B14F-4D97-AF65-F5344CB8AC3E}">
        <p14:creationId xmlns:p14="http://schemas.microsoft.com/office/powerpoint/2010/main" val="11288188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674FF39-3B2D-432A-961E-F38F91EC5418}"/>
              </a:ext>
            </a:extLst>
          </p:cNvPr>
          <p:cNvSpPr txBox="1"/>
          <p:nvPr/>
        </p:nvSpPr>
        <p:spPr>
          <a:xfrm>
            <a:off x="633402" y="104751"/>
            <a:ext cx="9592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Experiments</a:t>
            </a:r>
            <a:endParaRPr lang="ko-KR" altLang="en-US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9F2209-AF71-4128-9A6B-9B71A5BF0783}"/>
              </a:ext>
            </a:extLst>
          </p:cNvPr>
          <p:cNvSpPr txBox="1"/>
          <p:nvPr/>
        </p:nvSpPr>
        <p:spPr>
          <a:xfrm>
            <a:off x="633401" y="575761"/>
            <a:ext cx="9517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(1) Implementation Details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7F2686-3CE1-4BE2-9E69-0B540C801E4D}"/>
              </a:ext>
            </a:extLst>
          </p:cNvPr>
          <p:cNvSpPr txBox="1"/>
          <p:nvPr/>
        </p:nvSpPr>
        <p:spPr>
          <a:xfrm>
            <a:off x="50852" y="61401"/>
            <a:ext cx="7938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6.</a:t>
            </a:r>
            <a:endParaRPr lang="ko-KR" altLang="en-US" sz="5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B7A196-FF4C-4A73-A6F2-2138192B8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30</a:t>
            </a:fld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90B7D2F-071E-4780-9E79-7067FAF33EE5}"/>
              </a:ext>
            </a:extLst>
          </p:cNvPr>
          <p:cNvSpPr txBox="1"/>
          <p:nvPr/>
        </p:nvSpPr>
        <p:spPr>
          <a:xfrm>
            <a:off x="867560" y="1000143"/>
            <a:ext cx="10864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Dataset / Optimization</a:t>
            </a:r>
            <a:endParaRPr lang="ko-KR" altLang="en-US" sz="2400" dirty="0">
              <a:solidFill>
                <a:schemeClr val="bg2">
                  <a:lumMod val="1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3" name="Picture 4" descr="https://static.thenounproject.com/png/1743862-200.png">
            <a:hlinkClick r:id="rId2" tooltip="Check"/>
            <a:extLst>
              <a:ext uri="{FF2B5EF4-FFF2-40B4-BE49-F238E27FC236}">
                <a16:creationId xmlns:a16="http://schemas.microsoft.com/office/drawing/2014/main" id="{0372E0E8-2C51-4BB7-B564-F9FD809C9F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  <a14:imgEffect>
                      <a14:saturation sat="1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78" y="1073797"/>
            <a:ext cx="331701" cy="31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5B96CB72-880E-40A4-88E5-C7DC4392DB6B}"/>
              </a:ext>
            </a:extLst>
          </p:cNvPr>
          <p:cNvSpPr txBox="1"/>
          <p:nvPr/>
        </p:nvSpPr>
        <p:spPr>
          <a:xfrm>
            <a:off x="5243682" y="6586292"/>
            <a:ext cx="621997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출처 </a:t>
            </a:r>
            <a:r>
              <a:rPr lang="en-US" altLang="ko-KR" sz="900"/>
              <a:t>: H. Noh, S. Hong, and B. Han, “Learning deconvolution network for semantic segmentation,” in ICCV 2015</a:t>
            </a:r>
            <a:endParaRPr lang="en-US" altLang="ko-KR" sz="900" dirty="0"/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45E639F5-6DFD-4102-8ED7-597B768981E1}"/>
              </a:ext>
            </a:extLst>
          </p:cNvPr>
          <p:cNvCxnSpPr>
            <a:cxnSpLocks/>
          </p:cNvCxnSpPr>
          <p:nvPr/>
        </p:nvCxnSpPr>
        <p:spPr>
          <a:xfrm>
            <a:off x="5327440" y="6561125"/>
            <a:ext cx="6518729" cy="0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F0148284-D530-4BDF-85A8-F73EE3753F1A}"/>
              </a:ext>
            </a:extLst>
          </p:cNvPr>
          <p:cNvSpPr/>
          <p:nvPr/>
        </p:nvSpPr>
        <p:spPr>
          <a:xfrm>
            <a:off x="10763794" y="271708"/>
            <a:ext cx="245582" cy="245582"/>
          </a:xfrm>
          <a:prstGeom prst="rect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E679C23-225F-4C20-9B94-2A0E72D901AE}"/>
              </a:ext>
            </a:extLst>
          </p:cNvPr>
          <p:cNvSpPr/>
          <p:nvPr/>
        </p:nvSpPr>
        <p:spPr>
          <a:xfrm>
            <a:off x="11218381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883A2142-0A78-4CA5-97F3-B7A8C189B9C2}"/>
              </a:ext>
            </a:extLst>
          </p:cNvPr>
          <p:cNvSpPr/>
          <p:nvPr/>
        </p:nvSpPr>
        <p:spPr>
          <a:xfrm>
            <a:off x="11668358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61BE8A5-2F71-46E8-B88A-4C2B46388096}"/>
              </a:ext>
            </a:extLst>
          </p:cNvPr>
          <p:cNvSpPr/>
          <p:nvPr/>
        </p:nvSpPr>
        <p:spPr>
          <a:xfrm>
            <a:off x="6619613" y="1549309"/>
            <a:ext cx="516165" cy="3349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B397428-A3E2-4CED-8FAA-70372ECCB249}"/>
              </a:ext>
            </a:extLst>
          </p:cNvPr>
          <p:cNvSpPr txBox="1"/>
          <p:nvPr/>
        </p:nvSpPr>
        <p:spPr>
          <a:xfrm>
            <a:off x="772719" y="1467584"/>
            <a:ext cx="11141221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[Dataset] </a:t>
            </a:r>
          </a:p>
          <a:p>
            <a:pPr marL="342900" indent="-342900" latinLnBrk="0">
              <a:buFont typeface="Arial" panose="020B0604020202020204" pitchFamily="34" charset="0"/>
              <a:buChar char="•"/>
            </a:pP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PASCAL VOC 2012 </a:t>
            </a:r>
          </a:p>
          <a:p>
            <a:pPr marL="342900" indent="-342900" latinLnBrk="0">
              <a:buFont typeface="Arial" panose="020B0604020202020204" pitchFamily="34" charset="0"/>
              <a:buChar char="•"/>
            </a:pP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Augmented annotation[5]</a:t>
            </a:r>
          </a:p>
          <a:p>
            <a:pPr latinLnBrk="0"/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atinLnBrk="0"/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atinLnBrk="0"/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atinLnBrk="0"/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[Optimization]</a:t>
            </a:r>
          </a:p>
          <a:p>
            <a:pPr marL="342900" indent="-342900" latinLnBrk="0">
              <a:buFont typeface="Arial" panose="020B0604020202020204" pitchFamily="34" charset="0"/>
              <a:buChar char="•"/>
            </a:pP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SGD </a:t>
            </a:r>
          </a:p>
          <a:p>
            <a:pPr marL="800100" lvl="1" indent="-342900" latinLnBrk="0">
              <a:buFont typeface="Arial" panose="020B0604020202020204" pitchFamily="34" charset="0"/>
              <a:buChar char="•"/>
            </a:pP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lr : 0.01</a:t>
            </a:r>
          </a:p>
          <a:p>
            <a:pPr marL="800100" lvl="1" indent="-342900" latinLnBrk="0">
              <a:buFont typeface="Arial" panose="020B0604020202020204" pitchFamily="34" charset="0"/>
              <a:buChar char="•"/>
            </a:pP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momentum : 0.9</a:t>
            </a:r>
          </a:p>
          <a:p>
            <a:pPr marL="800100" lvl="1" indent="-342900" latinLnBrk="0">
              <a:buFont typeface="Arial" panose="020B0604020202020204" pitchFamily="34" charset="0"/>
              <a:buChar char="•"/>
            </a:pP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weight decay : 0.0005</a:t>
            </a:r>
          </a:p>
          <a:p>
            <a:pPr marL="342900" indent="-342900" latinLnBrk="0">
              <a:buFont typeface="Arial" panose="020B0604020202020204" pitchFamily="34" charset="0"/>
              <a:buChar char="•"/>
            </a:pP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VGG 16-layer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의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Pretrained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된 모델을 사용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(ILSVRC dataset)</a:t>
            </a:r>
          </a:p>
          <a:p>
            <a:pPr marL="342900" indent="-342900" latinLnBrk="0">
              <a:buFont typeface="Arial" panose="020B0604020202020204" pitchFamily="34" charset="0"/>
              <a:buChar char="•"/>
            </a:pP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dropou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을 제거하고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Batch normalization 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사용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 latinLnBrk="0">
              <a:buFont typeface="Arial" panose="020B0604020202020204" pitchFamily="34" charset="0"/>
              <a:buChar char="•"/>
            </a:pP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ReducelronPlateau scheduler 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사용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(validation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accuracy 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기준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)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E42A094-2C6D-49B9-B8BB-2AB48E05CD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24567" y="352571"/>
            <a:ext cx="3437253" cy="2699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5397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674FF39-3B2D-432A-961E-F38F91EC5418}"/>
              </a:ext>
            </a:extLst>
          </p:cNvPr>
          <p:cNvSpPr txBox="1"/>
          <p:nvPr/>
        </p:nvSpPr>
        <p:spPr>
          <a:xfrm>
            <a:off x="633402" y="104751"/>
            <a:ext cx="9592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Experiments</a:t>
            </a:r>
            <a:endParaRPr lang="ko-KR" altLang="en-US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9F2209-AF71-4128-9A6B-9B71A5BF0783}"/>
              </a:ext>
            </a:extLst>
          </p:cNvPr>
          <p:cNvSpPr txBox="1"/>
          <p:nvPr/>
        </p:nvSpPr>
        <p:spPr>
          <a:xfrm>
            <a:off x="633401" y="575761"/>
            <a:ext cx="9517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(1) Implementation Details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7F2686-3CE1-4BE2-9E69-0B540C801E4D}"/>
              </a:ext>
            </a:extLst>
          </p:cNvPr>
          <p:cNvSpPr txBox="1"/>
          <p:nvPr/>
        </p:nvSpPr>
        <p:spPr>
          <a:xfrm>
            <a:off x="50852" y="61401"/>
            <a:ext cx="7938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6.</a:t>
            </a:r>
            <a:endParaRPr lang="ko-KR" altLang="en-US" sz="5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B7A196-FF4C-4A73-A6F2-2138192B8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31</a:t>
            </a:fld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90B7D2F-071E-4780-9E79-7067FAF33EE5}"/>
              </a:ext>
            </a:extLst>
          </p:cNvPr>
          <p:cNvSpPr txBox="1"/>
          <p:nvPr/>
        </p:nvSpPr>
        <p:spPr>
          <a:xfrm>
            <a:off x="867560" y="1000143"/>
            <a:ext cx="10864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Training Data Construction / Inference</a:t>
            </a:r>
            <a:endParaRPr lang="ko-KR" altLang="en-US" sz="2400" dirty="0">
              <a:solidFill>
                <a:schemeClr val="bg2">
                  <a:lumMod val="1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3" name="Picture 4" descr="https://static.thenounproject.com/png/1743862-200.png">
            <a:hlinkClick r:id="rId2" tooltip="Check"/>
            <a:extLst>
              <a:ext uri="{FF2B5EF4-FFF2-40B4-BE49-F238E27FC236}">
                <a16:creationId xmlns:a16="http://schemas.microsoft.com/office/drawing/2014/main" id="{0372E0E8-2C51-4BB7-B564-F9FD809C9F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  <a14:imgEffect>
                      <a14:saturation sat="1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78" y="1073797"/>
            <a:ext cx="331701" cy="31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5B96CB72-880E-40A4-88E5-C7DC4392DB6B}"/>
              </a:ext>
            </a:extLst>
          </p:cNvPr>
          <p:cNvSpPr txBox="1"/>
          <p:nvPr/>
        </p:nvSpPr>
        <p:spPr>
          <a:xfrm>
            <a:off x="5243682" y="6586292"/>
            <a:ext cx="621997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출처 </a:t>
            </a:r>
            <a:r>
              <a:rPr lang="en-US" altLang="ko-KR" sz="900"/>
              <a:t>: H. Noh, S. Hong, and B. Han, “Learning deconvolution network for semantic segmentation,” in ICCV 2015</a:t>
            </a:r>
            <a:endParaRPr lang="en-US" altLang="ko-KR" sz="900" dirty="0"/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45E639F5-6DFD-4102-8ED7-597B768981E1}"/>
              </a:ext>
            </a:extLst>
          </p:cNvPr>
          <p:cNvCxnSpPr>
            <a:cxnSpLocks/>
          </p:cNvCxnSpPr>
          <p:nvPr/>
        </p:nvCxnSpPr>
        <p:spPr>
          <a:xfrm>
            <a:off x="5327440" y="6561125"/>
            <a:ext cx="6518729" cy="0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F0148284-D530-4BDF-85A8-F73EE3753F1A}"/>
              </a:ext>
            </a:extLst>
          </p:cNvPr>
          <p:cNvSpPr/>
          <p:nvPr/>
        </p:nvSpPr>
        <p:spPr>
          <a:xfrm>
            <a:off x="10763794" y="271708"/>
            <a:ext cx="245582" cy="245582"/>
          </a:xfrm>
          <a:prstGeom prst="rect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E679C23-225F-4C20-9B94-2A0E72D901AE}"/>
              </a:ext>
            </a:extLst>
          </p:cNvPr>
          <p:cNvSpPr/>
          <p:nvPr/>
        </p:nvSpPr>
        <p:spPr>
          <a:xfrm>
            <a:off x="11218381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883A2142-0A78-4CA5-97F3-B7A8C189B9C2}"/>
              </a:ext>
            </a:extLst>
          </p:cNvPr>
          <p:cNvSpPr/>
          <p:nvPr/>
        </p:nvSpPr>
        <p:spPr>
          <a:xfrm>
            <a:off x="11668358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61BE8A5-2F71-46E8-B88A-4C2B46388096}"/>
              </a:ext>
            </a:extLst>
          </p:cNvPr>
          <p:cNvSpPr/>
          <p:nvPr/>
        </p:nvSpPr>
        <p:spPr>
          <a:xfrm>
            <a:off x="6619613" y="1549309"/>
            <a:ext cx="516165" cy="3349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B397428-A3E2-4CED-8FAA-70372ECCB249}"/>
              </a:ext>
            </a:extLst>
          </p:cNvPr>
          <p:cNvSpPr txBox="1"/>
          <p:nvPr/>
        </p:nvSpPr>
        <p:spPr>
          <a:xfrm>
            <a:off x="772719" y="1467584"/>
            <a:ext cx="11290650" cy="4001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[Training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Data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Construction] </a:t>
            </a:r>
          </a:p>
          <a:p>
            <a:pPr marL="342900" indent="-342900" latinLnBrk="0">
              <a:buFont typeface="Arial" panose="020B0604020202020204" pitchFamily="34" charset="0"/>
              <a:buChar char="•"/>
            </a:pP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1 stage training </a:t>
            </a:r>
          </a:p>
          <a:p>
            <a:pPr marL="800100" lvl="1" indent="-342900" latinLnBrk="0">
              <a:buFont typeface="Arial" panose="020B0604020202020204" pitchFamily="34" charset="0"/>
              <a:buChar char="•"/>
            </a:pP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학습 데이터에 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tight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한 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bounding box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를 그린 후 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local context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가 추가로 포함되도록 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1.2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배 확장 </a:t>
            </a:r>
            <a:endParaRPr lang="en-US" altLang="ko-KR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800100" lvl="1" indent="-342900" latinLnBrk="0">
              <a:buFont typeface="Arial" panose="020B0604020202020204" pitchFamily="34" charset="0"/>
              <a:buChar char="•"/>
            </a:pP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Bounding box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에서 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square window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를 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crop</a:t>
            </a:r>
          </a:p>
          <a:p>
            <a:pPr marL="800100" lvl="1" indent="-342900" latinLnBrk="0">
              <a:buFont typeface="Arial" panose="020B0604020202020204" pitchFamily="34" charset="0"/>
              <a:buChar char="•"/>
            </a:pP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중심에 위치한 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object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는 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class label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을 그렇지 않은 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pixel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은 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background label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을 제공 </a:t>
            </a:r>
            <a:endParaRPr lang="en-US" altLang="ko-KR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 latinLnBrk="0">
              <a:buFont typeface="Arial" panose="020B0604020202020204" pitchFamily="34" charset="0"/>
              <a:buChar char="•"/>
            </a:pP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 latinLnBrk="0">
              <a:buFont typeface="Arial" panose="020B0604020202020204" pitchFamily="34" charset="0"/>
              <a:buChar char="•"/>
            </a:pP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 latinLnBrk="0">
              <a:buFont typeface="Arial" panose="020B0604020202020204" pitchFamily="34" charset="0"/>
              <a:buChar char="•"/>
            </a:pP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 latinLnBrk="0">
              <a:buFont typeface="Arial" panose="020B0604020202020204" pitchFamily="34" charset="0"/>
              <a:buChar char="•"/>
            </a:pP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2 stage training</a:t>
            </a:r>
          </a:p>
          <a:p>
            <a:pPr marL="800100" lvl="1" indent="-342900" latinLnBrk="0">
              <a:buFont typeface="Arial" panose="020B0604020202020204" pitchFamily="34" charset="0"/>
              <a:buChar char="•"/>
            </a:pP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[6]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에서 제안한 방법으로 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object proposal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을 생성</a:t>
            </a:r>
            <a:endParaRPr lang="en-US" altLang="ko-KR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800100" lvl="1" indent="-342900" latinLnBrk="0">
              <a:buFont typeface="Arial" panose="020B0604020202020204" pitchFamily="34" charset="0"/>
              <a:buChar char="•"/>
            </a:pP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class labels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는 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annotation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된거를 사용 </a:t>
            </a:r>
            <a:endParaRPr lang="en-US" altLang="ko-KR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800100" lvl="1" indent="-342900" latinLnBrk="0">
              <a:buFont typeface="Arial" panose="020B0604020202020204" pitchFamily="34" charset="0"/>
              <a:buChar char="•"/>
            </a:pP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1 stage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에서 사용한 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post processing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을 적용</a:t>
            </a:r>
            <a:endParaRPr lang="en-US" altLang="ko-KR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800100" lvl="1" indent="-342900" latinLnBrk="0">
              <a:buFont typeface="Arial" panose="020B0604020202020204" pitchFamily="34" charset="0"/>
              <a:buChar char="•"/>
            </a:pP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중복되는 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proposals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를 넣어서 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class balancing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을 맞춤 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  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8DE11F5-A462-4AA7-8181-251ABD5B0D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1851" y="3238113"/>
            <a:ext cx="4852089" cy="3064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8517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674FF39-3B2D-432A-961E-F38F91EC5418}"/>
              </a:ext>
            </a:extLst>
          </p:cNvPr>
          <p:cNvSpPr txBox="1"/>
          <p:nvPr/>
        </p:nvSpPr>
        <p:spPr>
          <a:xfrm>
            <a:off x="633402" y="104751"/>
            <a:ext cx="9592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Experiments</a:t>
            </a:r>
            <a:endParaRPr lang="ko-KR" altLang="en-US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9F2209-AF71-4128-9A6B-9B71A5BF0783}"/>
              </a:ext>
            </a:extLst>
          </p:cNvPr>
          <p:cNvSpPr txBox="1"/>
          <p:nvPr/>
        </p:nvSpPr>
        <p:spPr>
          <a:xfrm>
            <a:off x="633401" y="575761"/>
            <a:ext cx="9517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(1) Implementation Details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7F2686-3CE1-4BE2-9E69-0B540C801E4D}"/>
              </a:ext>
            </a:extLst>
          </p:cNvPr>
          <p:cNvSpPr txBox="1"/>
          <p:nvPr/>
        </p:nvSpPr>
        <p:spPr>
          <a:xfrm>
            <a:off x="50852" y="61401"/>
            <a:ext cx="7938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6.</a:t>
            </a:r>
            <a:endParaRPr lang="ko-KR" altLang="en-US" sz="5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B7A196-FF4C-4A73-A6F2-2138192B8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32</a:t>
            </a:fld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90B7D2F-071E-4780-9E79-7067FAF33EE5}"/>
              </a:ext>
            </a:extLst>
          </p:cNvPr>
          <p:cNvSpPr txBox="1"/>
          <p:nvPr/>
        </p:nvSpPr>
        <p:spPr>
          <a:xfrm>
            <a:off x="867560" y="1000143"/>
            <a:ext cx="10864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Inference </a:t>
            </a:r>
            <a:r>
              <a:rPr lang="ko-KR" altLang="en-US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과정 </a:t>
            </a:r>
            <a:endParaRPr lang="ko-KR" altLang="en-US" sz="2400" dirty="0">
              <a:solidFill>
                <a:schemeClr val="bg2">
                  <a:lumMod val="1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3" name="Picture 4" descr="https://static.thenounproject.com/png/1743862-200.png">
            <a:hlinkClick r:id="rId2" tooltip="Check"/>
            <a:extLst>
              <a:ext uri="{FF2B5EF4-FFF2-40B4-BE49-F238E27FC236}">
                <a16:creationId xmlns:a16="http://schemas.microsoft.com/office/drawing/2014/main" id="{0372E0E8-2C51-4BB7-B564-F9FD809C9F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  <a14:imgEffect>
                      <a14:saturation sat="1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78" y="1073797"/>
            <a:ext cx="331701" cy="31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5B96CB72-880E-40A4-88E5-C7DC4392DB6B}"/>
              </a:ext>
            </a:extLst>
          </p:cNvPr>
          <p:cNvSpPr txBox="1"/>
          <p:nvPr/>
        </p:nvSpPr>
        <p:spPr>
          <a:xfrm>
            <a:off x="5243682" y="6586292"/>
            <a:ext cx="621997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출처 </a:t>
            </a:r>
            <a:r>
              <a:rPr lang="en-US" altLang="ko-KR" sz="900"/>
              <a:t>: H. Noh, S. Hong, and B. Han, “Learning deconvolution network for semantic segmentation,” in ICCV 2015</a:t>
            </a:r>
            <a:endParaRPr lang="en-US" altLang="ko-KR" sz="900" dirty="0"/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45E639F5-6DFD-4102-8ED7-597B768981E1}"/>
              </a:ext>
            </a:extLst>
          </p:cNvPr>
          <p:cNvCxnSpPr>
            <a:cxnSpLocks/>
          </p:cNvCxnSpPr>
          <p:nvPr/>
        </p:nvCxnSpPr>
        <p:spPr>
          <a:xfrm>
            <a:off x="5327440" y="6561125"/>
            <a:ext cx="6518729" cy="0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F0148284-D530-4BDF-85A8-F73EE3753F1A}"/>
              </a:ext>
            </a:extLst>
          </p:cNvPr>
          <p:cNvSpPr/>
          <p:nvPr/>
        </p:nvSpPr>
        <p:spPr>
          <a:xfrm>
            <a:off x="10763794" y="271708"/>
            <a:ext cx="245582" cy="245582"/>
          </a:xfrm>
          <a:prstGeom prst="rect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E679C23-225F-4C20-9B94-2A0E72D901AE}"/>
              </a:ext>
            </a:extLst>
          </p:cNvPr>
          <p:cNvSpPr/>
          <p:nvPr/>
        </p:nvSpPr>
        <p:spPr>
          <a:xfrm>
            <a:off x="11218381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883A2142-0A78-4CA5-97F3-B7A8C189B9C2}"/>
              </a:ext>
            </a:extLst>
          </p:cNvPr>
          <p:cNvSpPr/>
          <p:nvPr/>
        </p:nvSpPr>
        <p:spPr>
          <a:xfrm>
            <a:off x="11668358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61BE8A5-2F71-46E8-B88A-4C2B46388096}"/>
              </a:ext>
            </a:extLst>
          </p:cNvPr>
          <p:cNvSpPr/>
          <p:nvPr/>
        </p:nvSpPr>
        <p:spPr>
          <a:xfrm>
            <a:off x="6619613" y="1549309"/>
            <a:ext cx="516165" cy="3349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B397428-A3E2-4CED-8FAA-70372ECCB249}"/>
              </a:ext>
            </a:extLst>
          </p:cNvPr>
          <p:cNvSpPr txBox="1"/>
          <p:nvPr/>
        </p:nvSpPr>
        <p:spPr>
          <a:xfrm>
            <a:off x="772719" y="1467584"/>
            <a:ext cx="1114122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latinLnBrk="0">
              <a:buFont typeface="+mj-lt"/>
              <a:buAutoNum type="arabicPeriod"/>
            </a:pP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edge-box [6]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을 이용해서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test image 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각각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2000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개의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object proposals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를 생성 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 latinLnBrk="0">
              <a:buFont typeface="+mj-lt"/>
              <a:buAutoNum type="arabicPeriod"/>
            </a:pP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 latinLnBrk="0">
              <a:buFont typeface="+mj-lt"/>
              <a:buAutoNum type="arabicPeriod"/>
            </a:pP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objectness scores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를 기반으로 상위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50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개의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proposals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만 추출 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 latinLnBrk="0">
              <a:buFont typeface="+mj-lt"/>
              <a:buAutoNum type="arabicPeriod"/>
            </a:pP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 latinLnBrk="0">
              <a:buFont typeface="+mj-lt"/>
              <a:buAutoNum type="arabicPeriod"/>
            </a:pP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inference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을 진행한 후에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pixel-wise maximum or mean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을 계산 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247568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674FF39-3B2D-432A-961E-F38F91EC5418}"/>
              </a:ext>
            </a:extLst>
          </p:cNvPr>
          <p:cNvSpPr txBox="1"/>
          <p:nvPr/>
        </p:nvSpPr>
        <p:spPr>
          <a:xfrm>
            <a:off x="633402" y="104751"/>
            <a:ext cx="9592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Experiments</a:t>
            </a:r>
            <a:endParaRPr lang="ko-KR" altLang="en-US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9F2209-AF71-4128-9A6B-9B71A5BF0783}"/>
              </a:ext>
            </a:extLst>
          </p:cNvPr>
          <p:cNvSpPr txBox="1"/>
          <p:nvPr/>
        </p:nvSpPr>
        <p:spPr>
          <a:xfrm>
            <a:off x="633401" y="575761"/>
            <a:ext cx="9517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(2) Evaluation on Pascal VOC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7F2686-3CE1-4BE2-9E69-0B540C801E4D}"/>
              </a:ext>
            </a:extLst>
          </p:cNvPr>
          <p:cNvSpPr txBox="1"/>
          <p:nvPr/>
        </p:nvSpPr>
        <p:spPr>
          <a:xfrm>
            <a:off x="50852" y="61401"/>
            <a:ext cx="7938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6.</a:t>
            </a:r>
            <a:endParaRPr lang="ko-KR" altLang="en-US" sz="5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B7A196-FF4C-4A73-A6F2-2138192B8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33</a:t>
            </a:fld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90B7D2F-071E-4780-9E79-7067FAF33EE5}"/>
              </a:ext>
            </a:extLst>
          </p:cNvPr>
          <p:cNvSpPr txBox="1"/>
          <p:nvPr/>
        </p:nvSpPr>
        <p:spPr>
          <a:xfrm>
            <a:off x="867560" y="1000143"/>
            <a:ext cx="10864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Pascal VOC 2012</a:t>
            </a:r>
            <a:endParaRPr lang="ko-KR" altLang="en-US" sz="2400" dirty="0">
              <a:solidFill>
                <a:schemeClr val="bg2">
                  <a:lumMod val="1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3" name="Picture 4" descr="https://static.thenounproject.com/png/1743862-200.png">
            <a:hlinkClick r:id="rId2" tooltip="Check"/>
            <a:extLst>
              <a:ext uri="{FF2B5EF4-FFF2-40B4-BE49-F238E27FC236}">
                <a16:creationId xmlns:a16="http://schemas.microsoft.com/office/drawing/2014/main" id="{0372E0E8-2C51-4BB7-B564-F9FD809C9F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  <a14:imgEffect>
                      <a14:saturation sat="1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78" y="1073797"/>
            <a:ext cx="331701" cy="31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5B96CB72-880E-40A4-88E5-C7DC4392DB6B}"/>
              </a:ext>
            </a:extLst>
          </p:cNvPr>
          <p:cNvSpPr txBox="1"/>
          <p:nvPr/>
        </p:nvSpPr>
        <p:spPr>
          <a:xfrm>
            <a:off x="5243682" y="6586292"/>
            <a:ext cx="621997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출처 </a:t>
            </a:r>
            <a:r>
              <a:rPr lang="en-US" altLang="ko-KR" sz="900"/>
              <a:t>: H. Noh, S. Hong, and B. Han, “Learning deconvolution network for semantic segmentation,” in ICCV 2015</a:t>
            </a:r>
            <a:endParaRPr lang="en-US" altLang="ko-KR" sz="900" dirty="0"/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45E639F5-6DFD-4102-8ED7-597B768981E1}"/>
              </a:ext>
            </a:extLst>
          </p:cNvPr>
          <p:cNvCxnSpPr>
            <a:cxnSpLocks/>
          </p:cNvCxnSpPr>
          <p:nvPr/>
        </p:nvCxnSpPr>
        <p:spPr>
          <a:xfrm>
            <a:off x="5327440" y="6561125"/>
            <a:ext cx="6518729" cy="0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F0148284-D530-4BDF-85A8-F73EE3753F1A}"/>
              </a:ext>
            </a:extLst>
          </p:cNvPr>
          <p:cNvSpPr/>
          <p:nvPr/>
        </p:nvSpPr>
        <p:spPr>
          <a:xfrm>
            <a:off x="10763794" y="271708"/>
            <a:ext cx="245582" cy="245582"/>
          </a:xfrm>
          <a:prstGeom prst="rect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E679C23-225F-4C20-9B94-2A0E72D901AE}"/>
              </a:ext>
            </a:extLst>
          </p:cNvPr>
          <p:cNvSpPr/>
          <p:nvPr/>
        </p:nvSpPr>
        <p:spPr>
          <a:xfrm>
            <a:off x="11218381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883A2142-0A78-4CA5-97F3-B7A8C189B9C2}"/>
              </a:ext>
            </a:extLst>
          </p:cNvPr>
          <p:cNvSpPr/>
          <p:nvPr/>
        </p:nvSpPr>
        <p:spPr>
          <a:xfrm>
            <a:off x="11668358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61BE8A5-2F71-46E8-B88A-4C2B46388096}"/>
              </a:ext>
            </a:extLst>
          </p:cNvPr>
          <p:cNvSpPr/>
          <p:nvPr/>
        </p:nvSpPr>
        <p:spPr>
          <a:xfrm>
            <a:off x="6619613" y="1549309"/>
            <a:ext cx="516165" cy="3349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23EE689-6393-4014-A919-D977634E81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9679" y="1549309"/>
            <a:ext cx="10779853" cy="286289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D38FAEA-F7BA-44C5-BC0C-F3B7A441D13D}"/>
              </a:ext>
            </a:extLst>
          </p:cNvPr>
          <p:cNvSpPr txBox="1"/>
          <p:nvPr/>
        </p:nvSpPr>
        <p:spPr>
          <a:xfrm>
            <a:off x="867560" y="4559613"/>
            <a:ext cx="1114122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latinLnBrk="0">
              <a:buFont typeface="+mj-lt"/>
              <a:buAutoNum type="arabicPeriod"/>
            </a:pP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DeconvNet 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자체의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IoU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가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69.6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으로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FCN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비해 많은 상승이 있었지만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, DeepLab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에 비해서는 낮음 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 latinLnBrk="0">
              <a:buFont typeface="+mj-lt"/>
              <a:buAutoNum type="arabicPeriod"/>
            </a:pP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CRF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와 결합시에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1%p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의 상승을 보임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 latinLnBrk="0">
              <a:buFont typeface="+mj-lt"/>
              <a:buAutoNum type="arabicPeriod"/>
            </a:pP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FCN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과 결합시에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2%p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의 상승을 보임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(SOTA)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78643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674FF39-3B2D-432A-961E-F38F91EC5418}"/>
              </a:ext>
            </a:extLst>
          </p:cNvPr>
          <p:cNvSpPr txBox="1"/>
          <p:nvPr/>
        </p:nvSpPr>
        <p:spPr>
          <a:xfrm>
            <a:off x="633402" y="104751"/>
            <a:ext cx="9592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Experiments</a:t>
            </a:r>
            <a:endParaRPr lang="ko-KR" altLang="en-US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9F2209-AF71-4128-9A6B-9B71A5BF0783}"/>
              </a:ext>
            </a:extLst>
          </p:cNvPr>
          <p:cNvSpPr txBox="1"/>
          <p:nvPr/>
        </p:nvSpPr>
        <p:spPr>
          <a:xfrm>
            <a:off x="633401" y="575761"/>
            <a:ext cx="9517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(2) Evaluation on Pascal VOC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7F2686-3CE1-4BE2-9E69-0B540C801E4D}"/>
              </a:ext>
            </a:extLst>
          </p:cNvPr>
          <p:cNvSpPr txBox="1"/>
          <p:nvPr/>
        </p:nvSpPr>
        <p:spPr>
          <a:xfrm>
            <a:off x="50852" y="61401"/>
            <a:ext cx="7938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6.</a:t>
            </a:r>
            <a:endParaRPr lang="ko-KR" altLang="en-US" sz="5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B7A196-FF4C-4A73-A6F2-2138192B8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34</a:t>
            </a:fld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90B7D2F-071E-4780-9E79-7067FAF33EE5}"/>
              </a:ext>
            </a:extLst>
          </p:cNvPr>
          <p:cNvSpPr txBox="1"/>
          <p:nvPr/>
        </p:nvSpPr>
        <p:spPr>
          <a:xfrm>
            <a:off x="867560" y="1000143"/>
            <a:ext cx="10864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Pascal VOC 2012</a:t>
            </a:r>
            <a:endParaRPr lang="ko-KR" altLang="en-US" sz="2400" dirty="0">
              <a:solidFill>
                <a:schemeClr val="bg2">
                  <a:lumMod val="1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3" name="Picture 4" descr="https://static.thenounproject.com/png/1743862-200.png">
            <a:hlinkClick r:id="rId2" tooltip="Check"/>
            <a:extLst>
              <a:ext uri="{FF2B5EF4-FFF2-40B4-BE49-F238E27FC236}">
                <a16:creationId xmlns:a16="http://schemas.microsoft.com/office/drawing/2014/main" id="{0372E0E8-2C51-4BB7-B564-F9FD809C9F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  <a14:imgEffect>
                      <a14:saturation sat="1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78" y="1073797"/>
            <a:ext cx="331701" cy="31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5B96CB72-880E-40A4-88E5-C7DC4392DB6B}"/>
              </a:ext>
            </a:extLst>
          </p:cNvPr>
          <p:cNvSpPr txBox="1"/>
          <p:nvPr/>
        </p:nvSpPr>
        <p:spPr>
          <a:xfrm>
            <a:off x="5243682" y="6586292"/>
            <a:ext cx="621997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출처 </a:t>
            </a:r>
            <a:r>
              <a:rPr lang="en-US" altLang="ko-KR" sz="900"/>
              <a:t>: H. Noh, S. Hong, and B. Han, “Learning deconvolution network for semantic segmentation,” in ICCV 2015</a:t>
            </a:r>
            <a:endParaRPr lang="en-US" altLang="ko-KR" sz="900" dirty="0"/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45E639F5-6DFD-4102-8ED7-597B768981E1}"/>
              </a:ext>
            </a:extLst>
          </p:cNvPr>
          <p:cNvCxnSpPr>
            <a:cxnSpLocks/>
          </p:cNvCxnSpPr>
          <p:nvPr/>
        </p:nvCxnSpPr>
        <p:spPr>
          <a:xfrm>
            <a:off x="5327440" y="6561125"/>
            <a:ext cx="6518729" cy="0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F0148284-D530-4BDF-85A8-F73EE3753F1A}"/>
              </a:ext>
            </a:extLst>
          </p:cNvPr>
          <p:cNvSpPr/>
          <p:nvPr/>
        </p:nvSpPr>
        <p:spPr>
          <a:xfrm>
            <a:off x="10763794" y="271708"/>
            <a:ext cx="245582" cy="245582"/>
          </a:xfrm>
          <a:prstGeom prst="rect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E679C23-225F-4C20-9B94-2A0E72D901AE}"/>
              </a:ext>
            </a:extLst>
          </p:cNvPr>
          <p:cNvSpPr/>
          <p:nvPr/>
        </p:nvSpPr>
        <p:spPr>
          <a:xfrm>
            <a:off x="11218381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883A2142-0A78-4CA5-97F3-B7A8C189B9C2}"/>
              </a:ext>
            </a:extLst>
          </p:cNvPr>
          <p:cNvSpPr/>
          <p:nvPr/>
        </p:nvSpPr>
        <p:spPr>
          <a:xfrm>
            <a:off x="11668358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61BE8A5-2F71-46E8-B88A-4C2B46388096}"/>
              </a:ext>
            </a:extLst>
          </p:cNvPr>
          <p:cNvSpPr/>
          <p:nvPr/>
        </p:nvSpPr>
        <p:spPr>
          <a:xfrm>
            <a:off x="6619613" y="1549309"/>
            <a:ext cx="516165" cy="3349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1379BB2-90FD-4F94-B0AB-FEF4990F99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4659" y="1425201"/>
            <a:ext cx="8681736" cy="5110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818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674FF39-3B2D-432A-961E-F38F91EC5418}"/>
              </a:ext>
            </a:extLst>
          </p:cNvPr>
          <p:cNvSpPr txBox="1"/>
          <p:nvPr/>
        </p:nvSpPr>
        <p:spPr>
          <a:xfrm>
            <a:off x="633402" y="104751"/>
            <a:ext cx="9592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Experiments</a:t>
            </a:r>
            <a:endParaRPr lang="ko-KR" altLang="en-US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9F2209-AF71-4128-9A6B-9B71A5BF0783}"/>
              </a:ext>
            </a:extLst>
          </p:cNvPr>
          <p:cNvSpPr txBox="1"/>
          <p:nvPr/>
        </p:nvSpPr>
        <p:spPr>
          <a:xfrm>
            <a:off x="633401" y="575761"/>
            <a:ext cx="9517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(2) Evaluation on Pascal VOC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7F2686-3CE1-4BE2-9E69-0B540C801E4D}"/>
              </a:ext>
            </a:extLst>
          </p:cNvPr>
          <p:cNvSpPr txBox="1"/>
          <p:nvPr/>
        </p:nvSpPr>
        <p:spPr>
          <a:xfrm>
            <a:off x="50852" y="61401"/>
            <a:ext cx="7938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6.</a:t>
            </a:r>
            <a:endParaRPr lang="ko-KR" altLang="en-US" sz="5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B7A196-FF4C-4A73-A6F2-2138192B8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35</a:t>
            </a:fld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90B7D2F-071E-4780-9E79-7067FAF33EE5}"/>
              </a:ext>
            </a:extLst>
          </p:cNvPr>
          <p:cNvSpPr txBox="1"/>
          <p:nvPr/>
        </p:nvSpPr>
        <p:spPr>
          <a:xfrm>
            <a:off x="867560" y="1000143"/>
            <a:ext cx="10864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Pascal VOC 2012</a:t>
            </a:r>
            <a:endParaRPr lang="ko-KR" altLang="en-US" sz="2400" dirty="0">
              <a:solidFill>
                <a:schemeClr val="bg2">
                  <a:lumMod val="1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3" name="Picture 4" descr="https://static.thenounproject.com/png/1743862-200.png">
            <a:hlinkClick r:id="rId2" tooltip="Check"/>
            <a:extLst>
              <a:ext uri="{FF2B5EF4-FFF2-40B4-BE49-F238E27FC236}">
                <a16:creationId xmlns:a16="http://schemas.microsoft.com/office/drawing/2014/main" id="{0372E0E8-2C51-4BB7-B564-F9FD809C9F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  <a14:imgEffect>
                      <a14:saturation sat="1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78" y="1073797"/>
            <a:ext cx="331701" cy="31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5B96CB72-880E-40A4-88E5-C7DC4392DB6B}"/>
              </a:ext>
            </a:extLst>
          </p:cNvPr>
          <p:cNvSpPr txBox="1"/>
          <p:nvPr/>
        </p:nvSpPr>
        <p:spPr>
          <a:xfrm>
            <a:off x="5243682" y="6586292"/>
            <a:ext cx="621997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출처 </a:t>
            </a:r>
            <a:r>
              <a:rPr lang="en-US" altLang="ko-KR" sz="900"/>
              <a:t>: H. Noh, S. Hong, and B. Han, “Learning deconvolution network for semantic segmentation,” in ICCV 2015</a:t>
            </a:r>
            <a:endParaRPr lang="en-US" altLang="ko-KR" sz="900" dirty="0"/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45E639F5-6DFD-4102-8ED7-597B768981E1}"/>
              </a:ext>
            </a:extLst>
          </p:cNvPr>
          <p:cNvCxnSpPr>
            <a:cxnSpLocks/>
          </p:cNvCxnSpPr>
          <p:nvPr/>
        </p:nvCxnSpPr>
        <p:spPr>
          <a:xfrm>
            <a:off x="5327440" y="6561125"/>
            <a:ext cx="6518729" cy="0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F0148284-D530-4BDF-85A8-F73EE3753F1A}"/>
              </a:ext>
            </a:extLst>
          </p:cNvPr>
          <p:cNvSpPr/>
          <p:nvPr/>
        </p:nvSpPr>
        <p:spPr>
          <a:xfrm>
            <a:off x="10763794" y="271708"/>
            <a:ext cx="245582" cy="245582"/>
          </a:xfrm>
          <a:prstGeom prst="rect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E679C23-225F-4C20-9B94-2A0E72D901AE}"/>
              </a:ext>
            </a:extLst>
          </p:cNvPr>
          <p:cNvSpPr/>
          <p:nvPr/>
        </p:nvSpPr>
        <p:spPr>
          <a:xfrm>
            <a:off x="11218381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883A2142-0A78-4CA5-97F3-B7A8C189B9C2}"/>
              </a:ext>
            </a:extLst>
          </p:cNvPr>
          <p:cNvSpPr/>
          <p:nvPr/>
        </p:nvSpPr>
        <p:spPr>
          <a:xfrm>
            <a:off x="11668358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61BE8A5-2F71-46E8-B88A-4C2B46388096}"/>
              </a:ext>
            </a:extLst>
          </p:cNvPr>
          <p:cNvSpPr/>
          <p:nvPr/>
        </p:nvSpPr>
        <p:spPr>
          <a:xfrm>
            <a:off x="6619613" y="1549309"/>
            <a:ext cx="516165" cy="3349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D2E5FB1-E26A-4918-80FE-9CEE3D6825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0157" y="1549309"/>
            <a:ext cx="10691685" cy="3880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6697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674FF39-3B2D-432A-961E-F38F91EC5418}"/>
              </a:ext>
            </a:extLst>
          </p:cNvPr>
          <p:cNvSpPr txBox="1"/>
          <p:nvPr/>
        </p:nvSpPr>
        <p:spPr>
          <a:xfrm>
            <a:off x="633402" y="104751"/>
            <a:ext cx="9592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Conclusion</a:t>
            </a:r>
            <a:endParaRPr lang="ko-KR" altLang="en-US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9F2209-AF71-4128-9A6B-9B71A5BF0783}"/>
              </a:ext>
            </a:extLst>
          </p:cNvPr>
          <p:cNvSpPr txBox="1"/>
          <p:nvPr/>
        </p:nvSpPr>
        <p:spPr>
          <a:xfrm>
            <a:off x="633401" y="575761"/>
            <a:ext cx="9517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(1) Overview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7F2686-3CE1-4BE2-9E69-0B540C801E4D}"/>
              </a:ext>
            </a:extLst>
          </p:cNvPr>
          <p:cNvSpPr txBox="1"/>
          <p:nvPr/>
        </p:nvSpPr>
        <p:spPr>
          <a:xfrm>
            <a:off x="50852" y="61401"/>
            <a:ext cx="7938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7.</a:t>
            </a:r>
            <a:endParaRPr lang="ko-KR" altLang="en-US" sz="5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B7A196-FF4C-4A73-A6F2-2138192B8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36</a:t>
            </a:fld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B96CB72-880E-40A4-88E5-C7DC4392DB6B}"/>
              </a:ext>
            </a:extLst>
          </p:cNvPr>
          <p:cNvSpPr txBox="1"/>
          <p:nvPr/>
        </p:nvSpPr>
        <p:spPr>
          <a:xfrm>
            <a:off x="5243682" y="6586292"/>
            <a:ext cx="621997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출처 </a:t>
            </a:r>
            <a:r>
              <a:rPr lang="en-US" altLang="ko-KR" sz="900"/>
              <a:t>: H. Noh, S. Hong, and B. Han, “Learning deconvolution network for semantic segmentation,” in ICCV 2015</a:t>
            </a:r>
            <a:endParaRPr lang="en-US" altLang="ko-KR" sz="900" dirty="0"/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45E639F5-6DFD-4102-8ED7-597B768981E1}"/>
              </a:ext>
            </a:extLst>
          </p:cNvPr>
          <p:cNvCxnSpPr>
            <a:cxnSpLocks/>
          </p:cNvCxnSpPr>
          <p:nvPr/>
        </p:nvCxnSpPr>
        <p:spPr>
          <a:xfrm>
            <a:off x="5327440" y="6561125"/>
            <a:ext cx="6518729" cy="0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F0148284-D530-4BDF-85A8-F73EE3753F1A}"/>
              </a:ext>
            </a:extLst>
          </p:cNvPr>
          <p:cNvSpPr/>
          <p:nvPr/>
        </p:nvSpPr>
        <p:spPr>
          <a:xfrm>
            <a:off x="10763794" y="271708"/>
            <a:ext cx="245582" cy="245582"/>
          </a:xfrm>
          <a:prstGeom prst="rect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E679C23-225F-4C20-9B94-2A0E72D901AE}"/>
              </a:ext>
            </a:extLst>
          </p:cNvPr>
          <p:cNvSpPr/>
          <p:nvPr/>
        </p:nvSpPr>
        <p:spPr>
          <a:xfrm>
            <a:off x="11218381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883A2142-0A78-4CA5-97F3-B7A8C189B9C2}"/>
              </a:ext>
            </a:extLst>
          </p:cNvPr>
          <p:cNvSpPr/>
          <p:nvPr/>
        </p:nvSpPr>
        <p:spPr>
          <a:xfrm>
            <a:off x="11668358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61BE8A5-2F71-46E8-B88A-4C2B46388096}"/>
              </a:ext>
            </a:extLst>
          </p:cNvPr>
          <p:cNvSpPr/>
          <p:nvPr/>
        </p:nvSpPr>
        <p:spPr>
          <a:xfrm>
            <a:off x="6619613" y="1549309"/>
            <a:ext cx="516165" cy="3349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B397428-A3E2-4CED-8FAA-70372ECCB249}"/>
              </a:ext>
            </a:extLst>
          </p:cNvPr>
          <p:cNvSpPr txBox="1"/>
          <p:nvPr/>
        </p:nvSpPr>
        <p:spPr>
          <a:xfrm>
            <a:off x="772719" y="945093"/>
            <a:ext cx="1114122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latinLnBrk="0">
              <a:buFont typeface="+mj-lt"/>
              <a:buAutoNum type="arabicPeriod"/>
            </a:pP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Deep Deconvolution networ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를 통해서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novel semantic segmentation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을 제안 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 latinLnBrk="0">
              <a:buFont typeface="+mj-lt"/>
              <a:buAutoNum type="arabicPeriod"/>
            </a:pP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 latinLnBrk="0">
              <a:buFont typeface="+mj-lt"/>
              <a:buAutoNum type="arabicPeriod"/>
            </a:pP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Dense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하고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precise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한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object segmentation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을 수행 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 latinLnBrk="0">
              <a:buFont typeface="+mj-lt"/>
              <a:buAutoNum type="arabicPeriod"/>
            </a:pP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 latinLnBrk="0">
              <a:buFont typeface="+mj-lt"/>
              <a:buAutoNum type="arabicPeriod"/>
            </a:pP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FCN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이 가지는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fixed size receptive field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라는 한계를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instance wise segmentation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을 통해서 해결 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 latinLnBrk="0">
              <a:buFont typeface="+mj-lt"/>
              <a:buAutoNum type="arabicPeriod"/>
            </a:pP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 latinLnBrk="0">
              <a:buFont typeface="+mj-lt"/>
              <a:buAutoNum type="arabicPeriod"/>
            </a:pP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FCN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과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Ensemble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을 통해서 더 높은 성능을 보였음 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800100" lvl="1" indent="-342900" latinLnBrk="0">
              <a:buFont typeface="Arial" panose="020B0604020202020204" pitchFamily="34" charset="0"/>
              <a:buChar char="•"/>
            </a:pP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FCN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과 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DeconvNet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의 성질이 다른 것을 통합</a:t>
            </a:r>
            <a:endParaRPr lang="en-US" altLang="ko-KR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 latinLnBrk="0">
              <a:buFont typeface="+mj-lt"/>
              <a:buAutoNum type="arabicPeriod"/>
            </a:pP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 latinLnBrk="0">
              <a:buFont typeface="+mj-lt"/>
              <a:buAutoNum type="arabicPeriod"/>
            </a:pP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PASCAL VOC 2012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에서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SOTA 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달성 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1536777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674FF39-3B2D-432A-961E-F38F91EC5418}"/>
              </a:ext>
            </a:extLst>
          </p:cNvPr>
          <p:cNvSpPr txBox="1"/>
          <p:nvPr/>
        </p:nvSpPr>
        <p:spPr>
          <a:xfrm>
            <a:off x="633402" y="104751"/>
            <a:ext cx="9592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Conclusion</a:t>
            </a:r>
            <a:endParaRPr lang="ko-KR" altLang="en-US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9F2209-AF71-4128-9A6B-9B71A5BF0783}"/>
              </a:ext>
            </a:extLst>
          </p:cNvPr>
          <p:cNvSpPr txBox="1"/>
          <p:nvPr/>
        </p:nvSpPr>
        <p:spPr>
          <a:xfrm>
            <a:off x="633401" y="575761"/>
            <a:ext cx="9517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(2) Advantages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7F2686-3CE1-4BE2-9E69-0B540C801E4D}"/>
              </a:ext>
            </a:extLst>
          </p:cNvPr>
          <p:cNvSpPr txBox="1"/>
          <p:nvPr/>
        </p:nvSpPr>
        <p:spPr>
          <a:xfrm>
            <a:off x="50852" y="61401"/>
            <a:ext cx="7938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7.</a:t>
            </a:r>
            <a:endParaRPr lang="ko-KR" altLang="en-US" sz="5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B7A196-FF4C-4A73-A6F2-2138192B8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37</a:t>
            </a:fld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B96CB72-880E-40A4-88E5-C7DC4392DB6B}"/>
              </a:ext>
            </a:extLst>
          </p:cNvPr>
          <p:cNvSpPr txBox="1"/>
          <p:nvPr/>
        </p:nvSpPr>
        <p:spPr>
          <a:xfrm>
            <a:off x="5243682" y="6586292"/>
            <a:ext cx="621997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출처 </a:t>
            </a:r>
            <a:r>
              <a:rPr lang="en-US" altLang="ko-KR" sz="900"/>
              <a:t>: H. Noh, S. Hong, and B. Han, “Learning deconvolution network for semantic segmentation,” in ICCV 2015</a:t>
            </a:r>
            <a:endParaRPr lang="en-US" altLang="ko-KR" sz="900" dirty="0"/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45E639F5-6DFD-4102-8ED7-597B768981E1}"/>
              </a:ext>
            </a:extLst>
          </p:cNvPr>
          <p:cNvCxnSpPr>
            <a:cxnSpLocks/>
          </p:cNvCxnSpPr>
          <p:nvPr/>
        </p:nvCxnSpPr>
        <p:spPr>
          <a:xfrm>
            <a:off x="5327440" y="6561125"/>
            <a:ext cx="6518729" cy="0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F0148284-D530-4BDF-85A8-F73EE3753F1A}"/>
              </a:ext>
            </a:extLst>
          </p:cNvPr>
          <p:cNvSpPr/>
          <p:nvPr/>
        </p:nvSpPr>
        <p:spPr>
          <a:xfrm>
            <a:off x="10763794" y="271708"/>
            <a:ext cx="245582" cy="245582"/>
          </a:xfrm>
          <a:prstGeom prst="rect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E679C23-225F-4C20-9B94-2A0E72D901AE}"/>
              </a:ext>
            </a:extLst>
          </p:cNvPr>
          <p:cNvSpPr/>
          <p:nvPr/>
        </p:nvSpPr>
        <p:spPr>
          <a:xfrm>
            <a:off x="11218381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883A2142-0A78-4CA5-97F3-B7A8C189B9C2}"/>
              </a:ext>
            </a:extLst>
          </p:cNvPr>
          <p:cNvSpPr/>
          <p:nvPr/>
        </p:nvSpPr>
        <p:spPr>
          <a:xfrm>
            <a:off x="11668358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61BE8A5-2F71-46E8-B88A-4C2B46388096}"/>
              </a:ext>
            </a:extLst>
          </p:cNvPr>
          <p:cNvSpPr/>
          <p:nvPr/>
        </p:nvSpPr>
        <p:spPr>
          <a:xfrm>
            <a:off x="6619613" y="1549309"/>
            <a:ext cx="516165" cy="3349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53EA0AE-6D1F-481E-8570-98F1BA2779C3}"/>
              </a:ext>
            </a:extLst>
          </p:cNvPr>
          <p:cNvSpPr txBox="1"/>
          <p:nvPr/>
        </p:nvSpPr>
        <p:spPr>
          <a:xfrm>
            <a:off x="772719" y="945093"/>
            <a:ext cx="11141221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latinLnBrk="0">
              <a:buFont typeface="+mj-lt"/>
              <a:buAutoNum type="arabicPeriod"/>
            </a:pP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DeconvNet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의 기여를 표현하려고 이끌어 가는 과정이 탄탄함 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800100" lvl="1" indent="-342900" latinLnBrk="0">
              <a:buFont typeface="Arial" panose="020B0604020202020204" pitchFamily="34" charset="0"/>
              <a:buChar char="•"/>
            </a:pP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FCN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의 단점을 지적하고 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DeconvNet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에서 해결하는 과정 </a:t>
            </a:r>
            <a:endParaRPr lang="en-US" altLang="ko-KR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800100" lvl="1" indent="-342900" latinLnBrk="0">
              <a:buFont typeface="Arial" panose="020B0604020202020204" pitchFamily="34" charset="0"/>
              <a:buChar char="•"/>
            </a:pP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DeconvNet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의 해결책 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(Unpool, Transposed Conv 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등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이 왜 좋은지 </a:t>
            </a:r>
            <a:endParaRPr lang="en-US" altLang="ko-KR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257300" lvl="2" indent="-342900" latinLnBrk="0">
              <a:buFont typeface="Arial" panose="020B0604020202020204" pitchFamily="34" charset="0"/>
              <a:buChar char="•"/>
            </a:pP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Unpool / Transposed Conv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의 장단점을 비교하고 시각화하는 과정</a:t>
            </a:r>
            <a:endParaRPr lang="en-US" altLang="ko-KR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257300" lvl="2" indent="-342900" latinLnBrk="0">
              <a:buFont typeface="Arial" panose="020B0604020202020204" pitchFamily="34" charset="0"/>
              <a:buChar char="•"/>
            </a:pP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Detail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한 부분이 어떻게 살아나는지  </a:t>
            </a:r>
            <a:endParaRPr lang="en-US" altLang="ko-KR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2" latinLnBrk="0"/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 latinLnBrk="0">
              <a:buFont typeface="+mj-lt"/>
              <a:buAutoNum type="arabicPeriod"/>
            </a:pP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Instance wise segmentation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을 같이 수행할 수 있는 장점 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 latinLnBrk="0">
              <a:buFont typeface="+mj-lt"/>
              <a:buAutoNum type="arabicPeriod"/>
            </a:pP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 latinLnBrk="0">
              <a:buFont typeface="+mj-lt"/>
              <a:buAutoNum type="arabicPeriod"/>
            </a:pP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Multi-scale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이 가지는 문제점을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Object proposal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을 통해서 해결하려고 시도 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038661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674FF39-3B2D-432A-961E-F38F91EC5418}"/>
              </a:ext>
            </a:extLst>
          </p:cNvPr>
          <p:cNvSpPr txBox="1"/>
          <p:nvPr/>
        </p:nvSpPr>
        <p:spPr>
          <a:xfrm>
            <a:off x="633402" y="104751"/>
            <a:ext cx="9592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Conclusion</a:t>
            </a:r>
            <a:endParaRPr lang="ko-KR" altLang="en-US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9F2209-AF71-4128-9A6B-9B71A5BF0783}"/>
              </a:ext>
            </a:extLst>
          </p:cNvPr>
          <p:cNvSpPr txBox="1"/>
          <p:nvPr/>
        </p:nvSpPr>
        <p:spPr>
          <a:xfrm>
            <a:off x="633401" y="575761"/>
            <a:ext cx="9517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(3) Disadvantages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7F2686-3CE1-4BE2-9E69-0B540C801E4D}"/>
              </a:ext>
            </a:extLst>
          </p:cNvPr>
          <p:cNvSpPr txBox="1"/>
          <p:nvPr/>
        </p:nvSpPr>
        <p:spPr>
          <a:xfrm>
            <a:off x="50852" y="61401"/>
            <a:ext cx="7938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7.</a:t>
            </a:r>
            <a:endParaRPr lang="ko-KR" altLang="en-US" sz="5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B7A196-FF4C-4A73-A6F2-2138192B8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38</a:t>
            </a:fld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B96CB72-880E-40A4-88E5-C7DC4392DB6B}"/>
              </a:ext>
            </a:extLst>
          </p:cNvPr>
          <p:cNvSpPr txBox="1"/>
          <p:nvPr/>
        </p:nvSpPr>
        <p:spPr>
          <a:xfrm>
            <a:off x="5243682" y="6586292"/>
            <a:ext cx="621997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출처 </a:t>
            </a:r>
            <a:r>
              <a:rPr lang="en-US" altLang="ko-KR" sz="900"/>
              <a:t>: H. Noh, S. Hong, and B. Han, “Learning deconvolution network for semantic segmentation,” in ICCV 2015</a:t>
            </a:r>
            <a:endParaRPr lang="en-US" altLang="ko-KR" sz="900" dirty="0"/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45E639F5-6DFD-4102-8ED7-597B768981E1}"/>
              </a:ext>
            </a:extLst>
          </p:cNvPr>
          <p:cNvCxnSpPr>
            <a:cxnSpLocks/>
          </p:cNvCxnSpPr>
          <p:nvPr/>
        </p:nvCxnSpPr>
        <p:spPr>
          <a:xfrm>
            <a:off x="5327440" y="6561125"/>
            <a:ext cx="6518729" cy="0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F0148284-D530-4BDF-85A8-F73EE3753F1A}"/>
              </a:ext>
            </a:extLst>
          </p:cNvPr>
          <p:cNvSpPr/>
          <p:nvPr/>
        </p:nvSpPr>
        <p:spPr>
          <a:xfrm>
            <a:off x="10763794" y="271708"/>
            <a:ext cx="245582" cy="245582"/>
          </a:xfrm>
          <a:prstGeom prst="rect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E679C23-225F-4C20-9B94-2A0E72D901AE}"/>
              </a:ext>
            </a:extLst>
          </p:cNvPr>
          <p:cNvSpPr/>
          <p:nvPr/>
        </p:nvSpPr>
        <p:spPr>
          <a:xfrm>
            <a:off x="11218381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883A2142-0A78-4CA5-97F3-B7A8C189B9C2}"/>
              </a:ext>
            </a:extLst>
          </p:cNvPr>
          <p:cNvSpPr/>
          <p:nvPr/>
        </p:nvSpPr>
        <p:spPr>
          <a:xfrm>
            <a:off x="11668358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61BE8A5-2F71-46E8-B88A-4C2B46388096}"/>
              </a:ext>
            </a:extLst>
          </p:cNvPr>
          <p:cNvSpPr/>
          <p:nvPr/>
        </p:nvSpPr>
        <p:spPr>
          <a:xfrm>
            <a:off x="6619613" y="1549309"/>
            <a:ext cx="516165" cy="3349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7DE81F4-E248-4A4F-A0DB-9F38AC09573D}"/>
              </a:ext>
            </a:extLst>
          </p:cNvPr>
          <p:cNvSpPr txBox="1"/>
          <p:nvPr/>
        </p:nvSpPr>
        <p:spPr>
          <a:xfrm>
            <a:off x="772719" y="945093"/>
            <a:ext cx="11141221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latinLnBrk="0">
              <a:buFont typeface="+mj-lt"/>
              <a:buAutoNum type="arabicPeriod"/>
            </a:pP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Receptive Field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의 문제를 해결하려고 도입한 방식이 너무 비용이 많이 드는 방법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800100" lvl="1" indent="-342900" latinLnBrk="0">
              <a:buFont typeface="Arial" panose="020B0604020202020204" pitchFamily="34" charset="0"/>
              <a:buChar char="•"/>
            </a:pP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Proposal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을 통해서 하나의 이미지당 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2000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개의 후보군을 추출 </a:t>
            </a:r>
            <a:endParaRPr lang="en-US" altLang="ko-KR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800100" lvl="1" indent="-342900" latinLnBrk="0">
              <a:buFont typeface="Arial" panose="020B0604020202020204" pitchFamily="34" charset="0"/>
              <a:buChar char="•"/>
            </a:pP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추출한 후보군에 대해서 상위 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50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개를 선택 </a:t>
            </a:r>
            <a:endParaRPr lang="en-US" altLang="ko-KR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800100" lvl="1" indent="-342900" latinLnBrk="0">
              <a:buFont typeface="Arial" panose="020B0604020202020204" pitchFamily="34" charset="0"/>
              <a:buChar char="•"/>
            </a:pP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50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개에 대해서 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Inference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를 수행후 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Aggregation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을 진행 </a:t>
            </a:r>
            <a:endParaRPr lang="en-US" altLang="ko-KR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800100" lvl="1" indent="-342900" latinLnBrk="0">
              <a:buFont typeface="Arial" panose="020B0604020202020204" pitchFamily="34" charset="0"/>
              <a:buChar char="•"/>
            </a:pP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학습 속도에 대해서도 언급이 안되어있음 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 latinLnBrk="0">
              <a:buFont typeface="+mj-lt"/>
              <a:buAutoNum type="arabicPeriod"/>
            </a:pP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 latinLnBrk="0">
              <a:buFont typeface="+mj-lt"/>
              <a:buAutoNum type="arabicPeriod"/>
            </a:pP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학습과 추론과정이 복잡함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사용자가 적용하기에 불편한 점이 많음  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800100" lvl="1" indent="-342900" latinLnBrk="0">
              <a:buFont typeface="Arial" panose="020B0604020202020204" pitchFamily="34" charset="0"/>
              <a:buChar char="•"/>
            </a:pP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FCN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의 경우 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End-to-End 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방식임 </a:t>
            </a:r>
            <a:endParaRPr lang="en-US" altLang="ko-KR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800100" lvl="1" indent="-342900" latinLnBrk="0">
              <a:buFont typeface="Arial" panose="020B0604020202020204" pitchFamily="34" charset="0"/>
              <a:buChar char="•"/>
            </a:pP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1 stage 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학습 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+ 2 stage 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학습뿐만 아니라 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Proposal 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추출까지 필요 </a:t>
            </a:r>
            <a:endParaRPr lang="en-US" altLang="ko-KR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 latinLnBrk="0">
              <a:buFont typeface="+mj-lt"/>
              <a:buAutoNum type="arabicPeriod"/>
            </a:pP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 latinLnBrk="0">
              <a:buFont typeface="+mj-lt"/>
              <a:buAutoNum type="arabicPeriod"/>
            </a:pP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DeconvNet 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단일 성능이 뛰어난 것 같지는 않음 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800100" lvl="1" indent="-342900" latinLnBrk="0">
              <a:buFont typeface="Arial" panose="020B0604020202020204" pitchFamily="34" charset="0"/>
              <a:buChar char="•"/>
            </a:pP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DeepLab + CRF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와 비교시에 오히려 낮음 </a:t>
            </a:r>
            <a:endParaRPr lang="en-US" altLang="ko-KR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800100" lvl="1" indent="-342900" latinLnBrk="0">
              <a:buFont typeface="Arial" panose="020B0604020202020204" pitchFamily="34" charset="0"/>
              <a:buChar char="•"/>
            </a:pP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DeepLab + CRF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의 결과 이미지도 함께 보여줬으면 더 의미있지 않았을까 생각 </a:t>
            </a:r>
            <a:endParaRPr lang="en-US" altLang="ko-KR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 latinLnBrk="0">
              <a:buFont typeface="+mj-lt"/>
              <a:buAutoNum type="arabicPeriod"/>
            </a:pP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 latinLnBrk="0">
              <a:buFont typeface="+mj-lt"/>
              <a:buAutoNum type="arabicPeriod"/>
            </a:pP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실험의 수가 다른 논문에 대비해서 많이 부족함 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800100" lvl="1" indent="-342900" latinLnBrk="0">
              <a:buFont typeface="Arial" panose="020B0604020202020204" pitchFamily="34" charset="0"/>
              <a:buChar char="•"/>
            </a:pP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PASCAL VOC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를 보통 많이 벤치마크하기는 하지만 여러 데이터에 대해서 실험을 해서 결과 비교가 필요해 보임 </a:t>
            </a:r>
            <a:endParaRPr lang="en-US" altLang="ko-KR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800100" lvl="1" indent="-342900" latinLnBrk="0">
              <a:buFont typeface="Arial" panose="020B0604020202020204" pitchFamily="34" charset="0"/>
              <a:buChar char="•"/>
            </a:pP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800100" lvl="1" indent="-342900" latinLnBrk="0">
              <a:buFont typeface="Arial" panose="020B0604020202020204" pitchFamily="34" charset="0"/>
              <a:buChar char="•"/>
            </a:pP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3042487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82006E1-8CA5-4E6E-A065-63ABF7801F7B}"/>
              </a:ext>
            </a:extLst>
          </p:cNvPr>
          <p:cNvSpPr txBox="1"/>
          <p:nvPr/>
        </p:nvSpPr>
        <p:spPr>
          <a:xfrm>
            <a:off x="402335" y="886253"/>
            <a:ext cx="326243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전처리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76C2BEE-C3C2-4CE8-A6BD-0D23A40657E2}"/>
              </a:ext>
            </a:extLst>
          </p:cNvPr>
          <p:cNvSpPr/>
          <p:nvPr/>
        </p:nvSpPr>
        <p:spPr>
          <a:xfrm>
            <a:off x="508078" y="2479944"/>
            <a:ext cx="3682418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1. Data Exploratory Analysis </a:t>
            </a:r>
          </a:p>
          <a:p>
            <a:r>
              <a:rPr lang="en-US" altLang="ko-KR" sz="2000" dirty="0">
                <a:solidFill>
                  <a:schemeClr val="bg1"/>
                </a:soli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   1.1. </a:t>
            </a:r>
            <a:r>
              <a:rPr lang="ko-KR" altLang="en-US" sz="2000" dirty="0">
                <a:solidFill>
                  <a:schemeClr val="bg1"/>
                </a:soli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이미지를 살펴보는 이유</a:t>
            </a:r>
            <a:endParaRPr lang="en-US" altLang="ko-KR" sz="2000" dirty="0">
              <a:solidFill>
                <a:schemeClr val="bg1"/>
              </a:solidFill>
              <a:latin typeface="a타이틀고딕4" panose="02020600000000000000" pitchFamily="18" charset="-127"/>
              <a:ea typeface="a타이틀고딕4" panose="02020600000000000000" pitchFamily="18" charset="-127"/>
            </a:endParaRPr>
          </a:p>
          <a:p>
            <a:endParaRPr lang="en-US" altLang="ko-KR" sz="2000" dirty="0">
              <a:solidFill>
                <a:schemeClr val="bg1"/>
              </a:solidFill>
              <a:latin typeface="a타이틀고딕4" panose="02020600000000000000" pitchFamily="18" charset="-127"/>
              <a:ea typeface="a타이틀고딕4" panose="02020600000000000000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8673FBC-650E-4F8F-BAE1-82D5B9E58E05}"/>
              </a:ext>
            </a:extLst>
          </p:cNvPr>
          <p:cNvSpPr/>
          <p:nvPr/>
        </p:nvSpPr>
        <p:spPr>
          <a:xfrm>
            <a:off x="508078" y="3524348"/>
            <a:ext cx="11175844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3. Augmentation Method </a:t>
            </a:r>
          </a:p>
          <a:p>
            <a:r>
              <a:rPr lang="en-US" altLang="ko-KR" sz="2000" dirty="0">
                <a:solidFill>
                  <a:schemeClr val="bg1"/>
                </a:soli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   3.1. Augmentation</a:t>
            </a:r>
            <a:r>
              <a:rPr lang="ko-KR" altLang="en-US" sz="2000" dirty="0">
                <a:solidFill>
                  <a:schemeClr val="bg1"/>
                </a:soli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을 하는 이유 </a:t>
            </a:r>
            <a:endParaRPr lang="en-US" altLang="ko-KR" sz="2000" dirty="0">
              <a:solidFill>
                <a:schemeClr val="bg1"/>
              </a:solidFill>
              <a:latin typeface="a타이틀고딕4" panose="02020600000000000000" pitchFamily="18" charset="-127"/>
              <a:ea typeface="a타이틀고딕4" panose="02020600000000000000" pitchFamily="18" charset="-127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   3.3. </a:t>
            </a:r>
            <a:r>
              <a:rPr lang="en-US" altLang="ko-KR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Albumentations </a:t>
            </a:r>
            <a:r>
              <a:rPr lang="ko-KR" altLang="en-US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패키지를 이용한 데이터 증강 방법</a:t>
            </a:r>
            <a:endParaRPr lang="en-US" altLang="ko-KR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   3.4. </a:t>
            </a:r>
            <a:r>
              <a:rPr lang="ko-KR" altLang="en-US" sz="2000" dirty="0">
                <a:solidFill>
                  <a:schemeClr val="bg1"/>
                </a:soli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최신 </a:t>
            </a:r>
            <a:r>
              <a:rPr lang="en-US" altLang="ko-KR" sz="2000" dirty="0">
                <a:solidFill>
                  <a:schemeClr val="bg1"/>
                </a:soli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Augmentation </a:t>
            </a:r>
            <a:r>
              <a:rPr lang="ko-KR" altLang="en-US" sz="2000" dirty="0">
                <a:solidFill>
                  <a:schemeClr val="bg1"/>
                </a:soli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기법 </a:t>
            </a:r>
            <a:endParaRPr lang="en-US" altLang="ko-KR" sz="2000" dirty="0">
              <a:solidFill>
                <a:schemeClr val="bg1"/>
              </a:solidFill>
              <a:latin typeface="a타이틀고딕4" panose="02020600000000000000" pitchFamily="18" charset="-127"/>
              <a:ea typeface="a타이틀고딕4" panose="02020600000000000000" pitchFamily="18" charset="-127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   3.5. </a:t>
            </a:r>
            <a:r>
              <a:rPr lang="ko-KR" altLang="en-US" sz="2000" dirty="0">
                <a:solidFill>
                  <a:schemeClr val="bg1"/>
                </a:soli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그 외 </a:t>
            </a:r>
            <a:endParaRPr lang="en-US" altLang="ko-KR" sz="2000" dirty="0">
              <a:solidFill>
                <a:schemeClr val="bg1"/>
              </a:solidFill>
              <a:latin typeface="a타이틀고딕4" panose="02020600000000000000" pitchFamily="18" charset="-127"/>
              <a:ea typeface="a타이틀고딕4" panose="02020600000000000000" pitchFamily="18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34910660-4FF6-484E-ADDB-DBBA940A60BF}"/>
              </a:ext>
            </a:extLst>
          </p:cNvPr>
          <p:cNvCxnSpPr>
            <a:cxnSpLocks/>
          </p:cNvCxnSpPr>
          <p:nvPr/>
        </p:nvCxnSpPr>
        <p:spPr>
          <a:xfrm>
            <a:off x="508078" y="2022796"/>
            <a:ext cx="7836475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CE7EAC33-3B23-4816-83C4-F7DAC38AAAB9}"/>
              </a:ext>
            </a:extLst>
          </p:cNvPr>
          <p:cNvCxnSpPr>
            <a:cxnSpLocks/>
          </p:cNvCxnSpPr>
          <p:nvPr/>
        </p:nvCxnSpPr>
        <p:spPr>
          <a:xfrm>
            <a:off x="508078" y="2101173"/>
            <a:ext cx="891285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래픽 9" descr="상향 추세가 있는 막대 그래프">
            <a:extLst>
              <a:ext uri="{FF2B5EF4-FFF2-40B4-BE49-F238E27FC236}">
                <a16:creationId xmlns:a16="http://schemas.microsoft.com/office/drawing/2014/main" id="{CC96DECA-A456-45EE-8A6A-E5F053A2ED8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63279" y="886253"/>
            <a:ext cx="1155531" cy="1155531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460082B7-2AE4-4E14-B959-CFA1D8F72A40}"/>
              </a:ext>
            </a:extLst>
          </p:cNvPr>
          <p:cNvSpPr/>
          <p:nvPr/>
        </p:nvSpPr>
        <p:spPr>
          <a:xfrm>
            <a:off x="508078" y="3152745"/>
            <a:ext cx="208768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2. Image Resize </a:t>
            </a:r>
          </a:p>
        </p:txBody>
      </p:sp>
    </p:spTree>
    <p:extLst>
      <p:ext uri="{BB962C8B-B14F-4D97-AF65-F5344CB8AC3E}">
        <p14:creationId xmlns:p14="http://schemas.microsoft.com/office/powerpoint/2010/main" val="25595603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674FF39-3B2D-432A-961E-F38F91EC5418}"/>
              </a:ext>
            </a:extLst>
          </p:cNvPr>
          <p:cNvSpPr txBox="1"/>
          <p:nvPr/>
        </p:nvSpPr>
        <p:spPr>
          <a:xfrm>
            <a:off x="633402" y="104751"/>
            <a:ext cx="9592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Abstract</a:t>
            </a:r>
            <a:endParaRPr lang="ko-KR" altLang="en-US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9F2209-AF71-4128-9A6B-9B71A5BF0783}"/>
              </a:ext>
            </a:extLst>
          </p:cNvPr>
          <p:cNvSpPr txBox="1"/>
          <p:nvPr/>
        </p:nvSpPr>
        <p:spPr>
          <a:xfrm>
            <a:off x="633401" y="575761"/>
            <a:ext cx="9517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1) Abstract 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7F2686-3CE1-4BE2-9E69-0B540C801E4D}"/>
              </a:ext>
            </a:extLst>
          </p:cNvPr>
          <p:cNvSpPr txBox="1"/>
          <p:nvPr/>
        </p:nvSpPr>
        <p:spPr>
          <a:xfrm>
            <a:off x="50852" y="61401"/>
            <a:ext cx="7938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0.</a:t>
            </a:r>
            <a:endParaRPr lang="ko-KR" altLang="en-US" sz="5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4D84358-6746-4478-8BF0-695B1413FCB7}"/>
              </a:ext>
            </a:extLst>
          </p:cNvPr>
          <p:cNvSpPr txBox="1"/>
          <p:nvPr/>
        </p:nvSpPr>
        <p:spPr>
          <a:xfrm>
            <a:off x="5243682" y="6586292"/>
            <a:ext cx="621997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출처 </a:t>
            </a:r>
            <a:r>
              <a:rPr lang="en-US" altLang="ko-KR" sz="900"/>
              <a:t>: H. Noh, S. Hong, and B. Han, “Learning deconvolution network for semantic segmentation,” in ICCV 2015</a:t>
            </a:r>
            <a:endParaRPr lang="en-US" altLang="ko-KR" sz="900" dirty="0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81E3AD25-E274-4C1F-A6C4-222A1634A4B2}"/>
              </a:ext>
            </a:extLst>
          </p:cNvPr>
          <p:cNvCxnSpPr>
            <a:cxnSpLocks/>
          </p:cNvCxnSpPr>
          <p:nvPr/>
        </p:nvCxnSpPr>
        <p:spPr>
          <a:xfrm>
            <a:off x="5327440" y="6561125"/>
            <a:ext cx="6518729" cy="0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B1C1F22-F26E-4E16-8209-6100001481B2}"/>
              </a:ext>
            </a:extLst>
          </p:cNvPr>
          <p:cNvSpPr/>
          <p:nvPr/>
        </p:nvSpPr>
        <p:spPr>
          <a:xfrm>
            <a:off x="10763794" y="271708"/>
            <a:ext cx="245582" cy="245582"/>
          </a:xfrm>
          <a:prstGeom prst="rect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82399CD-281E-4705-8C02-F21761CFDAA5}"/>
              </a:ext>
            </a:extLst>
          </p:cNvPr>
          <p:cNvSpPr/>
          <p:nvPr/>
        </p:nvSpPr>
        <p:spPr>
          <a:xfrm>
            <a:off x="11218381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6BFA0C0-8622-478F-B166-D0A26F4DAF21}"/>
              </a:ext>
            </a:extLst>
          </p:cNvPr>
          <p:cNvSpPr/>
          <p:nvPr/>
        </p:nvSpPr>
        <p:spPr>
          <a:xfrm>
            <a:off x="11668358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B7A196-FF4C-4A73-A6F2-2138192B8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A914C6B-D1B6-4F9B-8BA6-CFF53748A7AC}"/>
              </a:ext>
            </a:extLst>
          </p:cNvPr>
          <p:cNvSpPr txBox="1"/>
          <p:nvPr/>
        </p:nvSpPr>
        <p:spPr>
          <a:xfrm>
            <a:off x="772719" y="1467584"/>
            <a:ext cx="1114122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latinLnBrk="0">
              <a:buFontTx/>
              <a:buAutoNum type="arabicPeriod"/>
            </a:pPr>
            <a:r>
              <a:rPr lang="en-US" altLang="ko-KR" sz="2000"/>
              <a:t>Deconvolution + Unpooling</a:t>
            </a:r>
            <a:r>
              <a:rPr lang="ko-KR" altLang="en-US" sz="2000"/>
              <a:t>을 통해 </a:t>
            </a:r>
            <a:r>
              <a:rPr lang="en-US" altLang="ko-KR" sz="2000"/>
              <a:t>Deconvolution Network</a:t>
            </a:r>
            <a:r>
              <a:rPr lang="ko-KR" altLang="en-US" sz="2000"/>
              <a:t>를 구성 </a:t>
            </a:r>
            <a:endParaRPr lang="en-US" altLang="ko-KR" sz="2000"/>
          </a:p>
          <a:p>
            <a:pPr marL="457200" indent="-457200" latinLnBrk="0">
              <a:buFontTx/>
              <a:buAutoNum type="arabicPeriod"/>
            </a:pP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Pretrained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된 네트워크를 이용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(VGG-16)</a:t>
            </a:r>
          </a:p>
          <a:p>
            <a:pPr marL="457200" indent="-457200" latinLnBrk="0">
              <a:buFontTx/>
              <a:buAutoNum type="arabicPeriod"/>
            </a:pP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Proposals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를 추출해서 예측한 후에 결과들을 결합 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indent="-457200" latinLnBrk="0">
              <a:buFontTx/>
              <a:buAutoNum type="arabicPeriod"/>
            </a:pP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FCN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의 한계를 극복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(large, small objec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에 대한 성능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) </a:t>
            </a:r>
          </a:p>
          <a:p>
            <a:pPr marL="914400" lvl="1" indent="-457200" latinLnBrk="0">
              <a:buFont typeface="Arial" panose="020B0604020202020204" pitchFamily="34" charset="0"/>
              <a:buChar char="•"/>
            </a:pP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새로운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Deconvolution Network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를 제안 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914400" lvl="1" indent="-457200" latinLnBrk="0">
              <a:buFont typeface="Arial" panose="020B0604020202020204" pitchFamily="34" charset="0"/>
              <a:buChar char="•"/>
            </a:pP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Proposal-wise prediction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indent="-457200" latinLnBrk="0">
              <a:buFontTx/>
              <a:buAutoNum type="arabicPeriod"/>
            </a:pP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multi-scale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에 강한 모습을 보임 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indent="-457200" latinLnBrk="0">
              <a:buFontTx/>
              <a:buAutoNum type="arabicPeriod"/>
            </a:pP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PASCAL VOC 2012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에서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72.5%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의 정확도를 보임 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800100" lvl="1" indent="-342900" latinLnBrk="0">
              <a:buFont typeface="Arial" panose="020B0604020202020204" pitchFamily="34" charset="0"/>
              <a:buChar char="•"/>
            </a:pP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FCN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과의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Ensemble 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없이도 높은 성능을 보임 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09D60C2-F241-4659-886E-19007F281798}"/>
              </a:ext>
            </a:extLst>
          </p:cNvPr>
          <p:cNvSpPr txBox="1"/>
          <p:nvPr/>
        </p:nvSpPr>
        <p:spPr>
          <a:xfrm>
            <a:off x="867560" y="1000143"/>
            <a:ext cx="10864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Deconvolution</a:t>
            </a:r>
            <a:r>
              <a:rPr lang="ko-KR" altLang="en-US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Network[1]</a:t>
            </a:r>
            <a:r>
              <a:rPr lang="ko-KR" altLang="en-US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의 </a:t>
            </a:r>
            <a:r>
              <a:rPr lang="en-US" altLang="ko-KR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Contribution</a:t>
            </a:r>
            <a:endParaRPr lang="ko-KR" altLang="en-US" sz="2400" dirty="0">
              <a:solidFill>
                <a:schemeClr val="bg2">
                  <a:lumMod val="1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0" name="Picture 4" descr="https://static.thenounproject.com/png/1743862-200.png">
            <a:hlinkClick r:id="rId2" tooltip="Check"/>
            <a:extLst>
              <a:ext uri="{FF2B5EF4-FFF2-40B4-BE49-F238E27FC236}">
                <a16:creationId xmlns:a16="http://schemas.microsoft.com/office/drawing/2014/main" id="{F00747A6-679D-46BD-B1C9-18093B2E6F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  <a14:imgEffect>
                      <a14:saturation sat="1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78" y="1073797"/>
            <a:ext cx="331701" cy="31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75103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674FF39-3B2D-432A-961E-F38F91EC5418}"/>
              </a:ext>
            </a:extLst>
          </p:cNvPr>
          <p:cNvSpPr txBox="1"/>
          <p:nvPr/>
        </p:nvSpPr>
        <p:spPr>
          <a:xfrm>
            <a:off x="633402" y="104751"/>
            <a:ext cx="9592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참고자료</a:t>
            </a:r>
            <a:r>
              <a:rPr lang="en-US" altLang="ko-KR" sz="3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ko-KR" altLang="en-US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9F2209-AF71-4128-9A6B-9B71A5BF0783}"/>
              </a:ext>
            </a:extLst>
          </p:cNvPr>
          <p:cNvSpPr txBox="1"/>
          <p:nvPr/>
        </p:nvSpPr>
        <p:spPr>
          <a:xfrm>
            <a:off x="633401" y="575761"/>
            <a:ext cx="9517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(2) PASCAL VOC 2012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7F2686-3CE1-4BE2-9E69-0B540C801E4D}"/>
              </a:ext>
            </a:extLst>
          </p:cNvPr>
          <p:cNvSpPr txBox="1"/>
          <p:nvPr/>
        </p:nvSpPr>
        <p:spPr>
          <a:xfrm>
            <a:off x="50852" y="61401"/>
            <a:ext cx="7938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</a:t>
            </a:r>
            <a:endParaRPr lang="ko-KR" altLang="en-US" sz="5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B7A196-FF4C-4A73-A6F2-2138192B8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40</a:t>
            </a:fld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99C5ABE-7D34-42D2-9A42-D466DC11206A}"/>
              </a:ext>
            </a:extLst>
          </p:cNvPr>
          <p:cNvSpPr/>
          <p:nvPr/>
        </p:nvSpPr>
        <p:spPr>
          <a:xfrm>
            <a:off x="10763794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FCC0F04-2246-4EE5-8A0F-ADABB65D0D98}"/>
              </a:ext>
            </a:extLst>
          </p:cNvPr>
          <p:cNvSpPr/>
          <p:nvPr/>
        </p:nvSpPr>
        <p:spPr>
          <a:xfrm>
            <a:off x="11218381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C1CD7C2-5C32-4A67-B767-E1B989B7CF0C}"/>
              </a:ext>
            </a:extLst>
          </p:cNvPr>
          <p:cNvSpPr/>
          <p:nvPr/>
        </p:nvSpPr>
        <p:spPr>
          <a:xfrm>
            <a:off x="11668358" y="271708"/>
            <a:ext cx="245582" cy="245582"/>
          </a:xfrm>
          <a:prstGeom prst="rect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664C0A-3E9B-4FD0-AF7A-0F3927167ABA}"/>
              </a:ext>
            </a:extLst>
          </p:cNvPr>
          <p:cNvSpPr txBox="1"/>
          <p:nvPr/>
        </p:nvSpPr>
        <p:spPr>
          <a:xfrm>
            <a:off x="772720" y="945093"/>
            <a:ext cx="1128480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latinLnBrk="0">
              <a:buFontTx/>
              <a:buAutoNum type="arabicPeriod"/>
            </a:pPr>
            <a:r>
              <a:rPr lang="en-US" altLang="ko-KR" sz="1600">
                <a:latin typeface="나눔스퀘어" panose="020B0600000101010101" pitchFamily="50" charset="-127"/>
                <a:ea typeface="나눔스퀘어" panose="020B0600000101010101" pitchFamily="50" charset="-127"/>
              </a:rPr>
              <a:t>J. Long, E. Shelhamer, and T. Darrell. Fully convolutional networks for semantic segmentation. In CVPR, 2015</a:t>
            </a:r>
          </a:p>
          <a:p>
            <a:pPr marL="457200" indent="-457200" latinLnBrk="0">
              <a:buFontTx/>
              <a:buAutoNum type="arabicPeriod"/>
            </a:pPr>
            <a:r>
              <a:rPr lang="en-US" altLang="ko-KR" sz="1600">
                <a:latin typeface="나눔스퀘어" panose="020B0600000101010101" pitchFamily="50" charset="-127"/>
                <a:ea typeface="나눔스퀘어" panose="020B0600000101010101" pitchFamily="50" charset="-127"/>
              </a:rPr>
              <a:t>A. Krizhevsky, I. Sutskever, and G. E. Hinton. Imagenet classification with deep convolutional neural networks. In NIPS, 2012</a:t>
            </a:r>
          </a:p>
          <a:p>
            <a:pPr marL="457200" indent="-457200" latinLnBrk="0">
              <a:buFontTx/>
              <a:buAutoNum type="arabicPeriod"/>
            </a:pPr>
            <a:r>
              <a:rPr lang="en-US" altLang="ko-KR" sz="1600">
                <a:latin typeface="나눔스퀘어" panose="020B0600000101010101" pitchFamily="50" charset="-127"/>
                <a:ea typeface="나눔스퀘어" panose="020B0600000101010101" pitchFamily="50" charset="-127"/>
              </a:rPr>
              <a:t>K. Simonyan and A. Zisserman. Very deep convolutional networks for large-scale image recognition. CoRR, abs/1409.1556, 2014</a:t>
            </a:r>
          </a:p>
          <a:p>
            <a:pPr marL="457200" indent="-457200" latinLnBrk="0">
              <a:buFontTx/>
              <a:buAutoNum type="arabicPeriod"/>
            </a:pPr>
            <a:r>
              <a:rPr lang="en-US" altLang="ko-KR" sz="1600">
                <a:latin typeface="나눔스퀘어" panose="020B0600000101010101" pitchFamily="50" charset="-127"/>
                <a:ea typeface="나눔스퀘어" panose="020B0600000101010101" pitchFamily="50" charset="-127"/>
              </a:rPr>
              <a:t>C. Szegedy, W. Liu, Y. Jia, P. Sermanet, S. Reed, D. Anguelov, D. Erhan, V. Vanhoucke, and A. Rabinovich. Going deeper with convolutions. CoRR, abs/1409.4842, 2014</a:t>
            </a:r>
          </a:p>
          <a:p>
            <a:pPr marL="457200" indent="-457200" latinLnBrk="0">
              <a:buFontTx/>
              <a:buAutoNum type="arabicPeriod"/>
            </a:pPr>
            <a:r>
              <a:rPr lang="en-US" altLang="ko-KR" sz="1600"/>
              <a:t>B. Hariharan, P. Arbelaez, L. Bourdev, S. Maji, and J. Malik. ´ Semantic contours from inverse detectors. In ICCV, 2011</a:t>
            </a:r>
          </a:p>
          <a:p>
            <a:pPr marL="457200" indent="-457200" latinLnBrk="0">
              <a:buFontTx/>
              <a:buAutoNum type="arabicPeriod"/>
            </a:pPr>
            <a:r>
              <a:rPr lang="en-US" altLang="ko-KR" sz="1600"/>
              <a:t>C. L. Zitnick and P. Dollar. Edge boxes: Locating object ´ proposals from edges. In ECCV, 2014</a:t>
            </a:r>
            <a:endParaRPr lang="en-US" altLang="ko-KR" sz="16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10032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674FF39-3B2D-432A-961E-F38F91EC5418}"/>
              </a:ext>
            </a:extLst>
          </p:cNvPr>
          <p:cNvSpPr txBox="1"/>
          <p:nvPr/>
        </p:nvSpPr>
        <p:spPr>
          <a:xfrm>
            <a:off x="633402" y="104751"/>
            <a:ext cx="9592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이해안가는 목록 </a:t>
            </a:r>
            <a:r>
              <a:rPr lang="en-US" altLang="ko-KR" sz="3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ko-KR" altLang="en-US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7F2686-3CE1-4BE2-9E69-0B540C801E4D}"/>
              </a:ext>
            </a:extLst>
          </p:cNvPr>
          <p:cNvSpPr txBox="1"/>
          <p:nvPr/>
        </p:nvSpPr>
        <p:spPr>
          <a:xfrm>
            <a:off x="50852" y="61401"/>
            <a:ext cx="7938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</a:t>
            </a:r>
            <a:endParaRPr lang="ko-KR" altLang="en-US" sz="5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B7A196-FF4C-4A73-A6F2-2138192B8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41</a:t>
            </a:fld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99C5ABE-7D34-42D2-9A42-D466DC11206A}"/>
              </a:ext>
            </a:extLst>
          </p:cNvPr>
          <p:cNvSpPr/>
          <p:nvPr/>
        </p:nvSpPr>
        <p:spPr>
          <a:xfrm>
            <a:off x="10763794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FCC0F04-2246-4EE5-8A0F-ADABB65D0D98}"/>
              </a:ext>
            </a:extLst>
          </p:cNvPr>
          <p:cNvSpPr/>
          <p:nvPr/>
        </p:nvSpPr>
        <p:spPr>
          <a:xfrm>
            <a:off x="11218381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C1CD7C2-5C32-4A67-B767-E1B989B7CF0C}"/>
              </a:ext>
            </a:extLst>
          </p:cNvPr>
          <p:cNvSpPr/>
          <p:nvPr/>
        </p:nvSpPr>
        <p:spPr>
          <a:xfrm>
            <a:off x="11668358" y="271708"/>
            <a:ext cx="245582" cy="245582"/>
          </a:xfrm>
          <a:prstGeom prst="rect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664C0A-3E9B-4FD0-AF7A-0F3927167ABA}"/>
              </a:ext>
            </a:extLst>
          </p:cNvPr>
          <p:cNvSpPr txBox="1"/>
          <p:nvPr/>
        </p:nvSpPr>
        <p:spPr>
          <a:xfrm>
            <a:off x="772720" y="945093"/>
            <a:ext cx="1128480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latinLnBrk="0">
              <a:buFontTx/>
              <a:buAutoNum type="arabicPeriod"/>
            </a:pPr>
            <a:r>
              <a:rPr lang="en-US" altLang="ko-KR" sz="1600">
                <a:latin typeface="나눔스퀘어" panose="020B0600000101010101" pitchFamily="50" charset="-127"/>
                <a:ea typeface="나눔스퀘어" panose="020B0600000101010101" pitchFamily="50" charset="-127"/>
              </a:rPr>
              <a:t>Bounding Box</a:t>
            </a:r>
            <a:r>
              <a:rPr lang="ko-KR" altLang="en-US" sz="1600">
                <a:latin typeface="나눔스퀘어" panose="020B0600000101010101" pitchFamily="50" charset="-127"/>
                <a:ea typeface="나눔스퀘어" panose="020B0600000101010101" pitchFamily="50" charset="-127"/>
              </a:rPr>
              <a:t>를 추출을 어떻게 하고</a:t>
            </a:r>
            <a:r>
              <a:rPr lang="en-US" altLang="ko-KR" sz="160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600">
                <a:latin typeface="나눔스퀘어" panose="020B0600000101010101" pitchFamily="50" charset="-127"/>
                <a:ea typeface="나눔스퀘어" panose="020B0600000101010101" pitchFamily="50" charset="-127"/>
              </a:rPr>
              <a:t>추출한 </a:t>
            </a:r>
            <a:r>
              <a:rPr lang="en-US" altLang="ko-KR" sz="1600">
                <a:latin typeface="나눔스퀘어" panose="020B0600000101010101" pitchFamily="50" charset="-127"/>
                <a:ea typeface="나눔스퀘어" panose="020B0600000101010101" pitchFamily="50" charset="-127"/>
              </a:rPr>
              <a:t>Bounding Box</a:t>
            </a:r>
            <a:r>
              <a:rPr lang="ko-KR" altLang="en-US" sz="1600">
                <a:latin typeface="나눔스퀘어" panose="020B0600000101010101" pitchFamily="50" charset="-127"/>
                <a:ea typeface="나눔스퀘어" panose="020B0600000101010101" pitchFamily="50" charset="-127"/>
              </a:rPr>
              <a:t>에서 어떻게 </a:t>
            </a:r>
            <a:r>
              <a:rPr lang="en-US" altLang="ko-KR" sz="1600">
                <a:latin typeface="나눔스퀘어" panose="020B0600000101010101" pitchFamily="50" charset="-127"/>
                <a:ea typeface="나눔스퀘어" panose="020B0600000101010101" pitchFamily="50" charset="-127"/>
              </a:rPr>
              <a:t>Center </a:t>
            </a:r>
            <a:r>
              <a:rPr lang="ko-KR" altLang="en-US" sz="1600">
                <a:latin typeface="나눔스퀘어" panose="020B0600000101010101" pitchFamily="50" charset="-127"/>
                <a:ea typeface="나눔스퀘어" panose="020B0600000101010101" pitchFamily="50" charset="-127"/>
              </a:rPr>
              <a:t>한 후에 </a:t>
            </a:r>
            <a:r>
              <a:rPr lang="en-US" altLang="ko-KR" sz="1600">
                <a:latin typeface="나눔스퀘어" panose="020B0600000101010101" pitchFamily="50" charset="-127"/>
                <a:ea typeface="나눔스퀘어" panose="020B0600000101010101" pitchFamily="50" charset="-127"/>
              </a:rPr>
              <a:t>Crop</a:t>
            </a:r>
            <a:r>
              <a:rPr lang="ko-KR" altLang="en-US" sz="1600">
                <a:latin typeface="나눔스퀘어" panose="020B0600000101010101" pitchFamily="50" charset="-127"/>
                <a:ea typeface="나눔스퀘어" panose="020B0600000101010101" pitchFamily="50" charset="-127"/>
              </a:rPr>
              <a:t>해서 </a:t>
            </a:r>
            <a:r>
              <a:rPr lang="en-US" altLang="ko-KR" sz="1600">
                <a:latin typeface="나눔스퀘어" panose="020B0600000101010101" pitchFamily="50" charset="-127"/>
                <a:ea typeface="나눔스퀘어" panose="020B0600000101010101" pitchFamily="50" charset="-127"/>
              </a:rPr>
              <a:t>window</a:t>
            </a:r>
            <a:r>
              <a:rPr lang="ko-KR" altLang="en-US" sz="1600">
                <a:latin typeface="나눔스퀘어" panose="020B0600000101010101" pitchFamily="50" charset="-127"/>
                <a:ea typeface="나눔스퀘어" panose="020B0600000101010101" pitchFamily="50" charset="-127"/>
              </a:rPr>
              <a:t>한다는게 무슨말인지</a:t>
            </a:r>
            <a:endParaRPr lang="en-US" altLang="ko-KR" sz="16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indent="-457200" latinLnBrk="0">
              <a:buFontTx/>
              <a:buAutoNum type="arabicPeriod"/>
            </a:pPr>
            <a:endParaRPr lang="en-US" altLang="ko-KR" sz="16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indent="-457200" latinLnBrk="0">
              <a:buFontTx/>
              <a:buAutoNum type="arabicPeriod"/>
            </a:pPr>
            <a:r>
              <a:rPr lang="en-US" altLang="ko-KR" sz="1600">
                <a:latin typeface="나눔스퀘어" panose="020B0600000101010101" pitchFamily="50" charset="-127"/>
                <a:ea typeface="나눔스퀘어" panose="020B0600000101010101" pitchFamily="50" charset="-127"/>
              </a:rPr>
              <a:t>Crop</a:t>
            </a:r>
            <a:r>
              <a:rPr lang="ko-KR" altLang="en-US" sz="1600">
                <a:latin typeface="나눔스퀘어" panose="020B0600000101010101" pitchFamily="50" charset="-127"/>
                <a:ea typeface="나눔스퀘어" panose="020B0600000101010101" pitchFamily="50" charset="-127"/>
              </a:rPr>
              <a:t>후 </a:t>
            </a:r>
            <a:r>
              <a:rPr lang="en-US" altLang="ko-KR" sz="1600">
                <a:latin typeface="나눔스퀘어" panose="020B0600000101010101" pitchFamily="50" charset="-127"/>
                <a:ea typeface="나눔스퀘어" panose="020B0600000101010101" pitchFamily="50" charset="-127"/>
              </a:rPr>
              <a:t>Zero-padding</a:t>
            </a:r>
            <a:r>
              <a:rPr lang="ko-KR" altLang="en-US" sz="1600">
                <a:latin typeface="나눔스퀘어" panose="020B0600000101010101" pitchFamily="50" charset="-127"/>
                <a:ea typeface="나눔스퀘어" panose="020B0600000101010101" pitchFamily="50" charset="-127"/>
              </a:rPr>
              <a:t>을 수행한지</a:t>
            </a:r>
            <a:r>
              <a:rPr lang="en-US" altLang="ko-KR" sz="1600">
                <a:latin typeface="나눔스퀘어" panose="020B0600000101010101" pitchFamily="50" charset="-127"/>
                <a:ea typeface="나눔스퀘어" panose="020B0600000101010101" pitchFamily="50" charset="-127"/>
              </a:rPr>
              <a:t>?</a:t>
            </a:r>
          </a:p>
          <a:p>
            <a:pPr marL="457200" indent="-457200" latinLnBrk="0">
              <a:buFontTx/>
              <a:buAutoNum type="arabicPeriod"/>
            </a:pPr>
            <a:endParaRPr lang="en-US" altLang="ko-KR" sz="16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indent="-457200" latinLnBrk="0">
              <a:buFontTx/>
              <a:buAutoNum type="arabicPeriod"/>
            </a:pPr>
            <a:endParaRPr lang="en-US" altLang="ko-KR" sz="16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276253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82006E1-8CA5-4E6E-A065-63ABF7801F7B}"/>
              </a:ext>
            </a:extLst>
          </p:cNvPr>
          <p:cNvSpPr txBox="1"/>
          <p:nvPr/>
        </p:nvSpPr>
        <p:spPr>
          <a:xfrm>
            <a:off x="3679313" y="2521722"/>
            <a:ext cx="483337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감사합니다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B9B8D41-3587-49BE-B7D4-EADDA78F2DB9}"/>
              </a:ext>
            </a:extLst>
          </p:cNvPr>
          <p:cNvSpPr/>
          <p:nvPr/>
        </p:nvSpPr>
        <p:spPr>
          <a:xfrm>
            <a:off x="313509" y="292608"/>
            <a:ext cx="11474413" cy="625972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99991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for post">
            <a:extLst>
              <a:ext uri="{FF2B5EF4-FFF2-40B4-BE49-F238E27FC236}">
                <a16:creationId xmlns:a16="http://schemas.microsoft.com/office/drawing/2014/main" id="{E9E12DDC-50C8-4656-90CB-0DBC8BF8E8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375" y="4007246"/>
            <a:ext cx="10430363" cy="2337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674FF39-3B2D-432A-961E-F38F91EC5418}"/>
              </a:ext>
            </a:extLst>
          </p:cNvPr>
          <p:cNvSpPr txBox="1"/>
          <p:nvPr/>
        </p:nvSpPr>
        <p:spPr>
          <a:xfrm>
            <a:off x="633402" y="104751"/>
            <a:ext cx="9592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Introduction</a:t>
            </a:r>
            <a:endParaRPr lang="ko-KR" altLang="en-US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9F2209-AF71-4128-9A6B-9B71A5BF0783}"/>
              </a:ext>
            </a:extLst>
          </p:cNvPr>
          <p:cNvSpPr txBox="1"/>
          <p:nvPr/>
        </p:nvSpPr>
        <p:spPr>
          <a:xfrm>
            <a:off x="633401" y="575761"/>
            <a:ext cx="9517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(1) Convolutional networks  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7F2686-3CE1-4BE2-9E69-0B540C801E4D}"/>
              </a:ext>
            </a:extLst>
          </p:cNvPr>
          <p:cNvSpPr txBox="1"/>
          <p:nvPr/>
        </p:nvSpPr>
        <p:spPr>
          <a:xfrm>
            <a:off x="50852" y="61401"/>
            <a:ext cx="7938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</a:t>
            </a:r>
            <a:endParaRPr lang="ko-KR" altLang="en-US" sz="5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B7A196-FF4C-4A73-A6F2-2138192B8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2AE55BA-B669-4EBF-810C-687CA16406C2}"/>
              </a:ext>
            </a:extLst>
          </p:cNvPr>
          <p:cNvSpPr txBox="1"/>
          <p:nvPr/>
        </p:nvSpPr>
        <p:spPr>
          <a:xfrm>
            <a:off x="779678" y="1620891"/>
            <a:ext cx="23131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AlexNet (2012) [2] 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534148D-C039-4EAC-ABAB-5E861FF13682}"/>
              </a:ext>
            </a:extLst>
          </p:cNvPr>
          <p:cNvSpPr txBox="1"/>
          <p:nvPr/>
        </p:nvSpPr>
        <p:spPr>
          <a:xfrm>
            <a:off x="779678" y="3778794"/>
            <a:ext cx="38461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VGG[3], GoogleNet[4] (2014)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E7F2F65-BEF5-459B-8D32-DAD75B31A96A}"/>
              </a:ext>
            </a:extLst>
          </p:cNvPr>
          <p:cNvSpPr txBox="1"/>
          <p:nvPr/>
        </p:nvSpPr>
        <p:spPr>
          <a:xfrm>
            <a:off x="867560" y="1000143"/>
            <a:ext cx="10864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Recognition</a:t>
            </a:r>
            <a:r>
              <a:rPr lang="ko-KR" altLang="en-US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에서 </a:t>
            </a:r>
            <a:r>
              <a:rPr lang="en-US" altLang="ko-KR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Deep Learning </a:t>
            </a:r>
            <a:r>
              <a:rPr lang="ko-KR" altLang="en-US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네트워크의 개발에 따른 다른 분야로의 확장 </a:t>
            </a:r>
            <a:endParaRPr lang="ko-KR" altLang="en-US" sz="2400" dirty="0">
              <a:solidFill>
                <a:schemeClr val="bg2">
                  <a:lumMod val="1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6" name="Picture 4" descr="https://static.thenounproject.com/png/1743862-200.png">
            <a:hlinkClick r:id="rId3" tooltip="Check"/>
            <a:extLst>
              <a:ext uri="{FF2B5EF4-FFF2-40B4-BE49-F238E27FC236}">
                <a16:creationId xmlns:a16="http://schemas.microsoft.com/office/drawing/2014/main" id="{BF2F743B-323D-4B10-964A-52F24DF3FE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200"/>
                    </a14:imgEffect>
                    <a14:imgEffect>
                      <a14:saturation sat="1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78" y="1073797"/>
            <a:ext cx="331701" cy="31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A724852-065A-4312-B3E7-B81AFD80C7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4659" y="2021001"/>
            <a:ext cx="5358917" cy="1686015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4E437749-AC32-4BC6-B0C1-2D86FB8C65D5}"/>
              </a:ext>
            </a:extLst>
          </p:cNvPr>
          <p:cNvSpPr/>
          <p:nvPr/>
        </p:nvSpPr>
        <p:spPr>
          <a:xfrm>
            <a:off x="10763794" y="271708"/>
            <a:ext cx="245582" cy="245582"/>
          </a:xfrm>
          <a:prstGeom prst="rect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C564592-C346-4B15-8D6F-97F6FF36C4DE}"/>
              </a:ext>
            </a:extLst>
          </p:cNvPr>
          <p:cNvSpPr/>
          <p:nvPr/>
        </p:nvSpPr>
        <p:spPr>
          <a:xfrm>
            <a:off x="11218381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81BE304F-B698-4EB0-A1FD-C8A605CC4D72}"/>
              </a:ext>
            </a:extLst>
          </p:cNvPr>
          <p:cNvSpPr/>
          <p:nvPr/>
        </p:nvSpPr>
        <p:spPr>
          <a:xfrm>
            <a:off x="11668358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31224B7-07C7-48BF-AD84-AD5C5489A44F}"/>
              </a:ext>
            </a:extLst>
          </p:cNvPr>
          <p:cNvSpPr txBox="1"/>
          <p:nvPr/>
        </p:nvSpPr>
        <p:spPr>
          <a:xfrm>
            <a:off x="5243682" y="6586292"/>
            <a:ext cx="621997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출처 </a:t>
            </a:r>
            <a:r>
              <a:rPr lang="en-US" altLang="ko-KR" sz="900"/>
              <a:t>: H. Noh, S. Hong, and B. Han, “Learning deconvolution network for semantic segmentation,” in ICCV 2015</a:t>
            </a:r>
            <a:endParaRPr lang="en-US" altLang="ko-KR" sz="900" dirty="0"/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27910044-4469-496B-A8A2-5ED4BD1E2393}"/>
              </a:ext>
            </a:extLst>
          </p:cNvPr>
          <p:cNvCxnSpPr>
            <a:cxnSpLocks/>
          </p:cNvCxnSpPr>
          <p:nvPr/>
        </p:nvCxnSpPr>
        <p:spPr>
          <a:xfrm>
            <a:off x="5327440" y="6561125"/>
            <a:ext cx="6518729" cy="0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65866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674FF39-3B2D-432A-961E-F38F91EC5418}"/>
              </a:ext>
            </a:extLst>
          </p:cNvPr>
          <p:cNvSpPr txBox="1"/>
          <p:nvPr/>
        </p:nvSpPr>
        <p:spPr>
          <a:xfrm>
            <a:off x="633402" y="104751"/>
            <a:ext cx="9592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Introduction</a:t>
            </a:r>
            <a:endParaRPr lang="ko-KR" altLang="en-US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9F2209-AF71-4128-9A6B-9B71A5BF0783}"/>
              </a:ext>
            </a:extLst>
          </p:cNvPr>
          <p:cNvSpPr txBox="1"/>
          <p:nvPr/>
        </p:nvSpPr>
        <p:spPr>
          <a:xfrm>
            <a:off x="633401" y="575761"/>
            <a:ext cx="9517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(1) Convolutional networks 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7F2686-3CE1-4BE2-9E69-0B540C801E4D}"/>
              </a:ext>
            </a:extLst>
          </p:cNvPr>
          <p:cNvSpPr txBox="1"/>
          <p:nvPr/>
        </p:nvSpPr>
        <p:spPr>
          <a:xfrm>
            <a:off x="50852" y="61401"/>
            <a:ext cx="7938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</a:t>
            </a:r>
            <a:endParaRPr lang="ko-KR" altLang="en-US" sz="5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B7A196-FF4C-4A73-A6F2-2138192B8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E7F2F65-BEF5-459B-8D32-DAD75B31A96A}"/>
              </a:ext>
            </a:extLst>
          </p:cNvPr>
          <p:cNvSpPr txBox="1"/>
          <p:nvPr/>
        </p:nvSpPr>
        <p:spPr>
          <a:xfrm>
            <a:off x="867560" y="1000143"/>
            <a:ext cx="10864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Recently Approaches convnets for semantic segmentation</a:t>
            </a:r>
            <a:endParaRPr lang="ko-KR" altLang="en-US" sz="2400" dirty="0">
              <a:solidFill>
                <a:schemeClr val="bg2">
                  <a:lumMod val="1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6" name="Picture 4" descr="https://static.thenounproject.com/png/1743862-200.png">
            <a:hlinkClick r:id="rId2" tooltip="Check"/>
            <a:extLst>
              <a:ext uri="{FF2B5EF4-FFF2-40B4-BE49-F238E27FC236}">
                <a16:creationId xmlns:a16="http://schemas.microsoft.com/office/drawing/2014/main" id="{BF2F743B-323D-4B10-964A-52F24DF3FE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  <a14:imgEffect>
                      <a14:saturation sat="1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78" y="1073797"/>
            <a:ext cx="331701" cy="31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9DA53A01-1C06-4693-A10E-3AC16FFC5763}"/>
              </a:ext>
            </a:extLst>
          </p:cNvPr>
          <p:cNvSpPr txBox="1"/>
          <p:nvPr/>
        </p:nvSpPr>
        <p:spPr>
          <a:xfrm>
            <a:off x="779678" y="1620891"/>
            <a:ext cx="66610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Fully convolutional networks for semantic segmentation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866471F-F668-4E0D-9699-C9221D69DD85}"/>
              </a:ext>
            </a:extLst>
          </p:cNvPr>
          <p:cNvSpPr/>
          <p:nvPr/>
        </p:nvSpPr>
        <p:spPr>
          <a:xfrm>
            <a:off x="10763794" y="271708"/>
            <a:ext cx="245582" cy="245582"/>
          </a:xfrm>
          <a:prstGeom prst="rect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0C14670-CAF7-4D0C-8133-201EE1437DB1}"/>
              </a:ext>
            </a:extLst>
          </p:cNvPr>
          <p:cNvSpPr/>
          <p:nvPr/>
        </p:nvSpPr>
        <p:spPr>
          <a:xfrm>
            <a:off x="11218381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CD4AD41-6EF5-4D84-B453-BE2F934D152E}"/>
              </a:ext>
            </a:extLst>
          </p:cNvPr>
          <p:cNvSpPr/>
          <p:nvPr/>
        </p:nvSpPr>
        <p:spPr>
          <a:xfrm>
            <a:off x="11668358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3EAD48B-FA7F-4271-A61D-8B472D9BEB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7560" y="2054556"/>
            <a:ext cx="6380520" cy="311838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6F22928-61B9-40B1-ABE3-97D8CDDC5EE3}"/>
              </a:ext>
            </a:extLst>
          </p:cNvPr>
          <p:cNvSpPr txBox="1"/>
          <p:nvPr/>
        </p:nvSpPr>
        <p:spPr>
          <a:xfrm>
            <a:off x="5243682" y="6586292"/>
            <a:ext cx="621997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출처 </a:t>
            </a:r>
            <a:r>
              <a:rPr lang="en-US" altLang="ko-KR" sz="900"/>
              <a:t>: H. Noh, S. Hong, and B. Han, “Learning deconvolution network for semantic segmentation,” in ICCV 2015</a:t>
            </a:r>
            <a:endParaRPr lang="en-US" altLang="ko-KR" sz="900" dirty="0"/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41A24445-176E-4C05-AECE-F61DD1870632}"/>
              </a:ext>
            </a:extLst>
          </p:cNvPr>
          <p:cNvCxnSpPr>
            <a:cxnSpLocks/>
          </p:cNvCxnSpPr>
          <p:nvPr/>
        </p:nvCxnSpPr>
        <p:spPr>
          <a:xfrm>
            <a:off x="5327440" y="6561125"/>
            <a:ext cx="6518729" cy="0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40601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66E2FB1-06B4-48A9-8CBE-C6146394C6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678" y="2484194"/>
            <a:ext cx="5931515" cy="279190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674FF39-3B2D-432A-961E-F38F91EC5418}"/>
              </a:ext>
            </a:extLst>
          </p:cNvPr>
          <p:cNvSpPr txBox="1"/>
          <p:nvPr/>
        </p:nvSpPr>
        <p:spPr>
          <a:xfrm>
            <a:off x="633402" y="104751"/>
            <a:ext cx="9592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Introduction</a:t>
            </a:r>
            <a:endParaRPr lang="ko-KR" altLang="en-US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9F2209-AF71-4128-9A6B-9B71A5BF0783}"/>
              </a:ext>
            </a:extLst>
          </p:cNvPr>
          <p:cNvSpPr txBox="1"/>
          <p:nvPr/>
        </p:nvSpPr>
        <p:spPr>
          <a:xfrm>
            <a:off x="633401" y="575761"/>
            <a:ext cx="9517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(1) Convolutional networks 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7F2686-3CE1-4BE2-9E69-0B540C801E4D}"/>
              </a:ext>
            </a:extLst>
          </p:cNvPr>
          <p:cNvSpPr txBox="1"/>
          <p:nvPr/>
        </p:nvSpPr>
        <p:spPr>
          <a:xfrm>
            <a:off x="50852" y="61401"/>
            <a:ext cx="7938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</a:t>
            </a:r>
            <a:endParaRPr lang="ko-KR" altLang="en-US" sz="5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B7A196-FF4C-4A73-A6F2-2138192B8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E7F2F65-BEF5-459B-8D32-DAD75B31A96A}"/>
              </a:ext>
            </a:extLst>
          </p:cNvPr>
          <p:cNvSpPr txBox="1"/>
          <p:nvPr/>
        </p:nvSpPr>
        <p:spPr>
          <a:xfrm>
            <a:off x="867560" y="1000143"/>
            <a:ext cx="10864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Recently Approaches convnets for semantic segmentation</a:t>
            </a:r>
            <a:endParaRPr lang="ko-KR" altLang="en-US" sz="2400" dirty="0">
              <a:solidFill>
                <a:schemeClr val="bg2">
                  <a:lumMod val="1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6" name="Picture 4" descr="https://static.thenounproject.com/png/1743862-200.png">
            <a:hlinkClick r:id="rId3" tooltip="Check"/>
            <a:extLst>
              <a:ext uri="{FF2B5EF4-FFF2-40B4-BE49-F238E27FC236}">
                <a16:creationId xmlns:a16="http://schemas.microsoft.com/office/drawing/2014/main" id="{BF2F743B-323D-4B10-964A-52F24DF3FE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200"/>
                    </a14:imgEffect>
                    <a14:imgEffect>
                      <a14:saturation sat="1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78" y="1073797"/>
            <a:ext cx="331701" cy="31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2866471F-F668-4E0D-9699-C9221D69DD85}"/>
              </a:ext>
            </a:extLst>
          </p:cNvPr>
          <p:cNvSpPr/>
          <p:nvPr/>
        </p:nvSpPr>
        <p:spPr>
          <a:xfrm>
            <a:off x="10763794" y="271708"/>
            <a:ext cx="245582" cy="245582"/>
          </a:xfrm>
          <a:prstGeom prst="rect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0C14670-CAF7-4D0C-8133-201EE1437DB1}"/>
              </a:ext>
            </a:extLst>
          </p:cNvPr>
          <p:cNvSpPr/>
          <p:nvPr/>
        </p:nvSpPr>
        <p:spPr>
          <a:xfrm>
            <a:off x="11218381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CD4AD41-6EF5-4D84-B453-BE2F934D152E}"/>
              </a:ext>
            </a:extLst>
          </p:cNvPr>
          <p:cNvSpPr/>
          <p:nvPr/>
        </p:nvSpPr>
        <p:spPr>
          <a:xfrm>
            <a:off x="11668358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273B124-1BF4-4F90-8ADC-D84A6EB3E862}"/>
              </a:ext>
            </a:extLst>
          </p:cNvPr>
          <p:cNvSpPr txBox="1"/>
          <p:nvPr/>
        </p:nvSpPr>
        <p:spPr>
          <a:xfrm>
            <a:off x="779678" y="1620891"/>
            <a:ext cx="114123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SEMANTIC IMAGE SEGMENTATION WITH DEEP CONVOLUTIONAL NETS AND FULLY CONNECTED CRFS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F953DC0-9333-4720-95EF-6AC5D808A168}"/>
              </a:ext>
            </a:extLst>
          </p:cNvPr>
          <p:cNvSpPr txBox="1"/>
          <p:nvPr/>
        </p:nvSpPr>
        <p:spPr>
          <a:xfrm>
            <a:off x="5243682" y="6586292"/>
            <a:ext cx="621997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출처 </a:t>
            </a:r>
            <a:r>
              <a:rPr lang="en-US" altLang="ko-KR" sz="900"/>
              <a:t>: H. Noh, S. Hong, and B. Han, “Learning deconvolution network for semantic segmentation,” in ICCV 2015</a:t>
            </a:r>
            <a:endParaRPr lang="en-US" altLang="ko-KR" sz="900" dirty="0"/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68D5C6C0-C30D-4D25-8F15-19755F266A9C}"/>
              </a:ext>
            </a:extLst>
          </p:cNvPr>
          <p:cNvCxnSpPr>
            <a:cxnSpLocks/>
          </p:cNvCxnSpPr>
          <p:nvPr/>
        </p:nvCxnSpPr>
        <p:spPr>
          <a:xfrm>
            <a:off x="5327440" y="6561125"/>
            <a:ext cx="6518729" cy="0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33097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674FF39-3B2D-432A-961E-F38F91EC5418}"/>
              </a:ext>
            </a:extLst>
          </p:cNvPr>
          <p:cNvSpPr txBox="1"/>
          <p:nvPr/>
        </p:nvSpPr>
        <p:spPr>
          <a:xfrm>
            <a:off x="633402" y="104751"/>
            <a:ext cx="9592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Introduction</a:t>
            </a:r>
            <a:endParaRPr lang="ko-KR" altLang="en-US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9F2209-AF71-4128-9A6B-9B71A5BF0783}"/>
              </a:ext>
            </a:extLst>
          </p:cNvPr>
          <p:cNvSpPr txBox="1"/>
          <p:nvPr/>
        </p:nvSpPr>
        <p:spPr>
          <a:xfrm>
            <a:off x="633401" y="575761"/>
            <a:ext cx="9517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(2) FCN</a:t>
            </a:r>
            <a:r>
              <a:rPr lang="ko-KR" altLang="en-US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한계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7F2686-3CE1-4BE2-9E69-0B540C801E4D}"/>
              </a:ext>
            </a:extLst>
          </p:cNvPr>
          <p:cNvSpPr txBox="1"/>
          <p:nvPr/>
        </p:nvSpPr>
        <p:spPr>
          <a:xfrm>
            <a:off x="50852" y="61401"/>
            <a:ext cx="7938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</a:t>
            </a:r>
            <a:endParaRPr lang="ko-KR" altLang="en-US" sz="5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B1C1F22-F26E-4E16-8209-6100001481B2}"/>
              </a:ext>
            </a:extLst>
          </p:cNvPr>
          <p:cNvSpPr/>
          <p:nvPr/>
        </p:nvSpPr>
        <p:spPr>
          <a:xfrm>
            <a:off x="10763794" y="271708"/>
            <a:ext cx="245582" cy="245582"/>
          </a:xfrm>
          <a:prstGeom prst="rect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82399CD-281E-4705-8C02-F21761CFDAA5}"/>
              </a:ext>
            </a:extLst>
          </p:cNvPr>
          <p:cNvSpPr/>
          <p:nvPr/>
        </p:nvSpPr>
        <p:spPr>
          <a:xfrm>
            <a:off x="11218381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6BFA0C0-8622-478F-B166-D0A26F4DAF21}"/>
              </a:ext>
            </a:extLst>
          </p:cNvPr>
          <p:cNvSpPr/>
          <p:nvPr/>
        </p:nvSpPr>
        <p:spPr>
          <a:xfrm>
            <a:off x="11668358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B7A196-FF4C-4A73-A6F2-2138192B8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A914C6B-D1B6-4F9B-8BA6-CFF53748A7AC}"/>
              </a:ext>
            </a:extLst>
          </p:cNvPr>
          <p:cNvSpPr txBox="1"/>
          <p:nvPr/>
        </p:nvSpPr>
        <p:spPr>
          <a:xfrm>
            <a:off x="772719" y="1467584"/>
            <a:ext cx="11141221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latinLnBrk="0">
              <a:buFontTx/>
              <a:buAutoNum type="arabicPeriod"/>
            </a:pP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Predefined fixed size receptive field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를 가짐 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914400" lvl="1" indent="-457200" latinLnBrk="0">
              <a:buFont typeface="Arial" panose="020B0604020202020204" pitchFamily="34" charset="0"/>
              <a:buChar char="•"/>
            </a:pP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Object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가 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Receptive field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보다 크거나 작은 경우 성능이 낮음</a:t>
            </a:r>
            <a:endParaRPr lang="en-US" altLang="ko-KR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914400" lvl="1" indent="-457200" latinLnBrk="0">
              <a:buFont typeface="Arial" panose="020B0604020202020204" pitchFamily="34" charset="0"/>
              <a:buChar char="•"/>
            </a:pP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큰 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Object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의 지역적인 정보로만 예측 </a:t>
            </a:r>
            <a:endParaRPr lang="en-US" altLang="ko-KR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914400" lvl="1" indent="-457200" latinLnBrk="0">
              <a:buFont typeface="Arial" panose="020B0604020202020204" pitchFamily="34" charset="0"/>
              <a:buChar char="•"/>
            </a:pP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같은 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Object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여도 다르게 라벨링을 함</a:t>
            </a:r>
            <a:endParaRPr lang="en-US" altLang="ko-KR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914400" lvl="1" indent="-457200" latinLnBrk="0">
              <a:buFont typeface="Arial" panose="020B0604020202020204" pitchFamily="34" charset="0"/>
              <a:buChar char="•"/>
            </a:pP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작은 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Object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가 무시되는 문제가 있음   </a:t>
            </a:r>
            <a:endParaRPr lang="en-US" altLang="ko-KR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914400" lvl="1" indent="-457200" latinLnBrk="0">
              <a:buFont typeface="Arial" panose="020B0604020202020204" pitchFamily="34" charset="0"/>
              <a:buChar char="•"/>
            </a:pP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Skip architecture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를 이용해도 한계가 있음 </a:t>
            </a:r>
            <a:endParaRPr lang="en-US" altLang="ko-KR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914400" lvl="1" indent="-457200" latinLnBrk="0">
              <a:buFont typeface="Arial" panose="020B0604020202020204" pitchFamily="34" charset="0"/>
              <a:buChar char="•"/>
            </a:pP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indent="-457200" latinLnBrk="0">
              <a:buFontTx/>
              <a:buAutoNum type="arabicPeriod"/>
            </a:pP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09D60C2-F241-4659-886E-19007F281798}"/>
              </a:ext>
            </a:extLst>
          </p:cNvPr>
          <p:cNvSpPr txBox="1"/>
          <p:nvPr/>
        </p:nvSpPr>
        <p:spPr>
          <a:xfrm>
            <a:off x="867560" y="1000143"/>
            <a:ext cx="10864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FCN </a:t>
            </a:r>
            <a:r>
              <a:rPr lang="ko-KR" altLang="en-US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기반의 </a:t>
            </a:r>
            <a:r>
              <a:rPr lang="en-US" altLang="ko-KR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Semantic Segmentation</a:t>
            </a:r>
            <a:r>
              <a:rPr lang="ko-KR" altLang="en-US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 가지는 한계 </a:t>
            </a:r>
            <a:endParaRPr lang="ko-KR" altLang="en-US" sz="2400" dirty="0">
              <a:solidFill>
                <a:schemeClr val="bg2">
                  <a:lumMod val="1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0" name="Picture 4" descr="https://static.thenounproject.com/png/1743862-200.png">
            <a:hlinkClick r:id="rId2" tooltip="Check"/>
            <a:extLst>
              <a:ext uri="{FF2B5EF4-FFF2-40B4-BE49-F238E27FC236}">
                <a16:creationId xmlns:a16="http://schemas.microsoft.com/office/drawing/2014/main" id="{F00747A6-679D-46BD-B1C9-18093B2E6F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  <a14:imgEffect>
                      <a14:saturation sat="1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78" y="1073797"/>
            <a:ext cx="331701" cy="31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486CF37-CBAA-4B20-B85D-D6B2F405E4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80977" y="2122429"/>
            <a:ext cx="4732964" cy="4397144"/>
          </a:xfrm>
          <a:prstGeom prst="rect">
            <a:avLst/>
          </a:prstGeom>
        </p:spPr>
      </p:pic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7B84BF75-F931-424D-9A51-2656609CAEC7}"/>
              </a:ext>
            </a:extLst>
          </p:cNvPr>
          <p:cNvCxnSpPr>
            <a:cxnSpLocks/>
          </p:cNvCxnSpPr>
          <p:nvPr/>
        </p:nvCxnSpPr>
        <p:spPr>
          <a:xfrm>
            <a:off x="6274966" y="1656865"/>
            <a:ext cx="4811543" cy="46556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3AB5D85-9303-4746-8245-7AA7499A8805}"/>
              </a:ext>
            </a:extLst>
          </p:cNvPr>
          <p:cNvSpPr txBox="1"/>
          <p:nvPr/>
        </p:nvSpPr>
        <p:spPr>
          <a:xfrm>
            <a:off x="5243682" y="6586292"/>
            <a:ext cx="621997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출처 </a:t>
            </a:r>
            <a:r>
              <a:rPr lang="en-US" altLang="ko-KR" sz="900"/>
              <a:t>: H. Noh, S. Hong, and B. Han, “Learning deconvolution network for semantic segmentation,” in ICCV 2015</a:t>
            </a:r>
            <a:endParaRPr lang="en-US" altLang="ko-KR" sz="900" dirty="0"/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EA3A9355-65F7-40DB-A144-BE43C04D81F9}"/>
              </a:ext>
            </a:extLst>
          </p:cNvPr>
          <p:cNvCxnSpPr>
            <a:cxnSpLocks/>
          </p:cNvCxnSpPr>
          <p:nvPr/>
        </p:nvCxnSpPr>
        <p:spPr>
          <a:xfrm>
            <a:off x="5327440" y="6561125"/>
            <a:ext cx="6518729" cy="0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93173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674FF39-3B2D-432A-961E-F38F91EC5418}"/>
              </a:ext>
            </a:extLst>
          </p:cNvPr>
          <p:cNvSpPr txBox="1"/>
          <p:nvPr/>
        </p:nvSpPr>
        <p:spPr>
          <a:xfrm>
            <a:off x="633402" y="104751"/>
            <a:ext cx="9592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Introduction</a:t>
            </a:r>
            <a:endParaRPr lang="ko-KR" altLang="en-US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9F2209-AF71-4128-9A6B-9B71A5BF0783}"/>
              </a:ext>
            </a:extLst>
          </p:cNvPr>
          <p:cNvSpPr txBox="1"/>
          <p:nvPr/>
        </p:nvSpPr>
        <p:spPr>
          <a:xfrm>
            <a:off x="633401" y="575761"/>
            <a:ext cx="9517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(2) FCN</a:t>
            </a:r>
            <a:r>
              <a:rPr lang="ko-KR" altLang="en-US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한계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7F2686-3CE1-4BE2-9E69-0B540C801E4D}"/>
              </a:ext>
            </a:extLst>
          </p:cNvPr>
          <p:cNvSpPr txBox="1"/>
          <p:nvPr/>
        </p:nvSpPr>
        <p:spPr>
          <a:xfrm>
            <a:off x="50852" y="61401"/>
            <a:ext cx="7938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</a:t>
            </a:r>
            <a:endParaRPr lang="ko-KR" altLang="en-US" sz="5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B1C1F22-F26E-4E16-8209-6100001481B2}"/>
              </a:ext>
            </a:extLst>
          </p:cNvPr>
          <p:cNvSpPr/>
          <p:nvPr/>
        </p:nvSpPr>
        <p:spPr>
          <a:xfrm>
            <a:off x="10763794" y="271708"/>
            <a:ext cx="245582" cy="245582"/>
          </a:xfrm>
          <a:prstGeom prst="rect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82399CD-281E-4705-8C02-F21761CFDAA5}"/>
              </a:ext>
            </a:extLst>
          </p:cNvPr>
          <p:cNvSpPr/>
          <p:nvPr/>
        </p:nvSpPr>
        <p:spPr>
          <a:xfrm>
            <a:off x="11218381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6BFA0C0-8622-478F-B166-D0A26F4DAF21}"/>
              </a:ext>
            </a:extLst>
          </p:cNvPr>
          <p:cNvSpPr/>
          <p:nvPr/>
        </p:nvSpPr>
        <p:spPr>
          <a:xfrm>
            <a:off x="11668358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B7A196-FF4C-4A73-A6F2-2138192B8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A914C6B-D1B6-4F9B-8BA6-CFF53748A7AC}"/>
              </a:ext>
            </a:extLst>
          </p:cNvPr>
          <p:cNvSpPr txBox="1"/>
          <p:nvPr/>
        </p:nvSpPr>
        <p:spPr>
          <a:xfrm>
            <a:off x="772719" y="1467584"/>
            <a:ext cx="1114122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latinLnBrk="0">
              <a:buFont typeface="+mj-lt"/>
              <a:buAutoNum type="arabicPeriod" startAt="2"/>
            </a:pP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Object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의 디테일한 모습이 사라지는 문제가 발생 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914400" lvl="1" indent="-457200" latinLnBrk="0">
              <a:buFont typeface="Arial" panose="020B0604020202020204" pitchFamily="34" charset="0"/>
              <a:buChar char="•"/>
            </a:pP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자체의 문제 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(coarse)</a:t>
            </a:r>
          </a:p>
          <a:p>
            <a:pPr marL="914400" lvl="1" indent="-457200" latinLnBrk="0">
              <a:buFont typeface="Arial" panose="020B0604020202020204" pitchFamily="34" charset="0"/>
              <a:buChar char="•"/>
            </a:pP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Deconvolution 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절차가 너무 간단함 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(1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layer)</a:t>
            </a:r>
          </a:p>
          <a:p>
            <a:pPr marL="914400" lvl="1" indent="-457200" latinLnBrk="0">
              <a:buFont typeface="Arial" panose="020B0604020202020204" pitchFamily="34" charset="0"/>
              <a:buChar char="•"/>
            </a:pP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단순한 절차가 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nonlinear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한 경계를 학습하기 어려움</a:t>
            </a:r>
            <a:endParaRPr lang="en-US" altLang="ko-KR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371600" lvl="2" indent="-457200" latinLnBrk="0">
              <a:buFont typeface="Arial" panose="020B0604020202020204" pitchFamily="34" charset="0"/>
              <a:buChar char="•"/>
            </a:pP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CRF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를 이용해서 어느정도 해결 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indent="-457200" latinLnBrk="0">
              <a:buFontTx/>
              <a:buAutoNum type="arabicPeriod" startAt="2"/>
            </a:pP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09D60C2-F241-4659-886E-19007F281798}"/>
              </a:ext>
            </a:extLst>
          </p:cNvPr>
          <p:cNvSpPr txBox="1"/>
          <p:nvPr/>
        </p:nvSpPr>
        <p:spPr>
          <a:xfrm>
            <a:off x="867560" y="1000143"/>
            <a:ext cx="10864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FCN </a:t>
            </a:r>
            <a:r>
              <a:rPr lang="ko-KR" altLang="en-US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기반의 </a:t>
            </a:r>
            <a:r>
              <a:rPr lang="en-US" altLang="ko-KR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Semantic Segmentation</a:t>
            </a:r>
            <a:r>
              <a:rPr lang="ko-KR" altLang="en-US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 가지는 한계 </a:t>
            </a:r>
            <a:endParaRPr lang="ko-KR" altLang="en-US" sz="2400" dirty="0">
              <a:solidFill>
                <a:schemeClr val="bg2">
                  <a:lumMod val="1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0" name="Picture 4" descr="https://static.thenounproject.com/png/1743862-200.png">
            <a:hlinkClick r:id="rId2" tooltip="Check"/>
            <a:extLst>
              <a:ext uri="{FF2B5EF4-FFF2-40B4-BE49-F238E27FC236}">
                <a16:creationId xmlns:a16="http://schemas.microsoft.com/office/drawing/2014/main" id="{F00747A6-679D-46BD-B1C9-18093B2E6F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  <a14:imgEffect>
                      <a14:saturation sat="1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78" y="1073797"/>
            <a:ext cx="331701" cy="31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https://modulabs-biomedical.github.io/assets/images/posts/2018-01-03-Learning_Deconvolution_Network_for_Semantic_Segmentation/fig5.jpg">
            <a:extLst>
              <a:ext uri="{FF2B5EF4-FFF2-40B4-BE49-F238E27FC236}">
                <a16:creationId xmlns:a16="http://schemas.microsoft.com/office/drawing/2014/main" id="{8A696E70-561E-4E9E-BAAD-21AD657DDD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3217"/>
          <a:stretch/>
        </p:blipFill>
        <p:spPr bwMode="auto">
          <a:xfrm>
            <a:off x="1205005" y="3101282"/>
            <a:ext cx="5053181" cy="3267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A389CFB-1F25-41AB-88B1-37A60090E833}"/>
              </a:ext>
            </a:extLst>
          </p:cNvPr>
          <p:cNvSpPr txBox="1"/>
          <p:nvPr/>
        </p:nvSpPr>
        <p:spPr>
          <a:xfrm>
            <a:off x="5243682" y="6586292"/>
            <a:ext cx="621997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출처 </a:t>
            </a:r>
            <a:r>
              <a:rPr lang="en-US" altLang="ko-KR" sz="900"/>
              <a:t>: H. Noh, S. Hong, and B. Han, “Learning deconvolution network for semantic segmentation,” in ICCV 2015</a:t>
            </a:r>
            <a:endParaRPr lang="en-US" altLang="ko-KR" sz="900" dirty="0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EBAB972D-0AA6-4AF7-94EF-B448D40F8958}"/>
              </a:ext>
            </a:extLst>
          </p:cNvPr>
          <p:cNvCxnSpPr>
            <a:cxnSpLocks/>
          </p:cNvCxnSpPr>
          <p:nvPr/>
        </p:nvCxnSpPr>
        <p:spPr>
          <a:xfrm>
            <a:off x="5327440" y="6561125"/>
            <a:ext cx="6518729" cy="0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74118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7515</TotalTime>
  <Words>3064</Words>
  <Application>Microsoft Office PowerPoint</Application>
  <PresentationFormat>와이드스크린</PresentationFormat>
  <Paragraphs>428</Paragraphs>
  <Slides>42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42</vt:i4>
      </vt:variant>
    </vt:vector>
  </HeadingPairs>
  <TitlesOfParts>
    <vt:vector size="51" baseType="lpstr">
      <vt:lpstr>a타이틀고딕4</vt:lpstr>
      <vt:lpstr>Tmon몬소리 Black</vt:lpstr>
      <vt:lpstr>나눔바른고딕</vt:lpstr>
      <vt:lpstr>나눔스퀘어</vt:lpstr>
      <vt:lpstr>나눔스퀘어_ac Bold</vt:lpstr>
      <vt:lpstr>맑은 고딕</vt:lpstr>
      <vt:lpstr>에스코어 드림 8 Heavy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김현우</dc:creator>
  <cp:lastModifiedBy>김현우</cp:lastModifiedBy>
  <cp:revision>257</cp:revision>
  <dcterms:created xsi:type="dcterms:W3CDTF">2020-12-05T01:59:52Z</dcterms:created>
  <dcterms:modified xsi:type="dcterms:W3CDTF">2021-01-07T18:42:14Z</dcterms:modified>
</cp:coreProperties>
</file>